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5" r:id="rId4"/>
    <p:sldMasterId id="2147483769" r:id="rId5"/>
    <p:sldMasterId id="2147483796" r:id="rId6"/>
  </p:sldMasterIdLst>
  <p:notesMasterIdLst>
    <p:notesMasterId r:id="rId39"/>
  </p:notesMasterIdLst>
  <p:handoutMasterIdLst>
    <p:handoutMasterId r:id="rId40"/>
  </p:handoutMasterIdLst>
  <p:sldIdLst>
    <p:sldId id="790" r:id="rId7"/>
    <p:sldId id="789" r:id="rId8"/>
    <p:sldId id="1282" r:id="rId9"/>
    <p:sldId id="1283" r:id="rId10"/>
    <p:sldId id="1284" r:id="rId11"/>
    <p:sldId id="1311" r:id="rId12"/>
    <p:sldId id="1312" r:id="rId13"/>
    <p:sldId id="1313" r:id="rId14"/>
    <p:sldId id="1288" r:id="rId15"/>
    <p:sldId id="1289" r:id="rId16"/>
    <p:sldId id="1314" r:id="rId17"/>
    <p:sldId id="1291" r:id="rId18"/>
    <p:sldId id="1292" r:id="rId19"/>
    <p:sldId id="1293" r:id="rId20"/>
    <p:sldId id="1294" r:id="rId21"/>
    <p:sldId id="1295" r:id="rId22"/>
    <p:sldId id="1316" r:id="rId23"/>
    <p:sldId id="1297" r:id="rId24"/>
    <p:sldId id="1298" r:id="rId25"/>
    <p:sldId id="1299" r:id="rId26"/>
    <p:sldId id="1300" r:id="rId27"/>
    <p:sldId id="1302" r:id="rId28"/>
    <p:sldId id="1303" r:id="rId29"/>
    <p:sldId id="1225" r:id="rId30"/>
    <p:sldId id="1304" r:id="rId31"/>
    <p:sldId id="1305" r:id="rId32"/>
    <p:sldId id="1306" r:id="rId33"/>
    <p:sldId id="1315" r:id="rId34"/>
    <p:sldId id="1171" r:id="rId35"/>
    <p:sldId id="1308" r:id="rId36"/>
    <p:sldId id="1309" r:id="rId37"/>
    <p:sldId id="537" r:id="rId38"/>
  </p:sldIdLst>
  <p:sldSz cx="12192000" cy="6858000"/>
  <p:notesSz cx="6858000" cy="9144000"/>
  <p:embeddedFontLs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Roboto Light" panose="02000000000000000000" pitchFamily="2" charset="0"/>
      <p:regular r:id="rId55"/>
      <p:italic r:id="rId56"/>
    </p:embeddedFont>
    <p:embeddedFont>
      <p:font typeface="Roboto Medium" panose="02000000000000000000" pitchFamily="2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1EF9E0-D56B-13AA-AF6E-DC210A1003DD}" name="Richard Reindl" initials="RR" userId="Richard Reindl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olaard, Thijs" initials="KT" lastIdx="4" clrIdx="0"/>
  <p:cmAuthor id="2" name="Peter Gonda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2C0"/>
    <a:srgbClr val="4F93C1"/>
    <a:srgbClr val="F4D3D4"/>
    <a:srgbClr val="CCE2ED"/>
    <a:srgbClr val="315F99"/>
    <a:srgbClr val="0E3468"/>
    <a:srgbClr val="316098"/>
    <a:srgbClr val="4D92C2"/>
    <a:srgbClr val="A8C9E0"/>
    <a:srgbClr val="519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84497-7486-4C4E-B3C3-0D9DB61D4CAE}" v="2" dt="2023-06-09T13:34:47.963"/>
    <p1510:client id="{F134F3FD-E6A8-81A2-1BB4-DC1C3A5F8ECA}" v="1" dt="2023-07-10T19:42:10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Reindl" userId="ac2713cf-90e4-462a-a9fd-6595fc7230eb" providerId="ADAL" clId="{19D84497-7486-4C4E-B3C3-0D9DB61D4CAE}"/>
    <pc:docChg chg="custSel addSld modSld">
      <pc:chgData name="Richard Reindl" userId="ac2713cf-90e4-462a-a9fd-6595fc7230eb" providerId="ADAL" clId="{19D84497-7486-4C4E-B3C3-0D9DB61D4CAE}" dt="2023-06-09T18:45:24.452" v="416" actId="1076"/>
      <pc:docMkLst>
        <pc:docMk/>
      </pc:docMkLst>
      <pc:sldChg chg="addSp modSp add mod">
        <pc:chgData name="Richard Reindl" userId="ac2713cf-90e4-462a-a9fd-6595fc7230eb" providerId="ADAL" clId="{19D84497-7486-4C4E-B3C3-0D9DB61D4CAE}" dt="2023-06-09T18:45:24.452" v="416" actId="1076"/>
        <pc:sldMkLst>
          <pc:docMk/>
          <pc:sldMk cId="1506171853" sldId="1317"/>
        </pc:sldMkLst>
        <pc:spChg chg="mod">
          <ac:chgData name="Richard Reindl" userId="ac2713cf-90e4-462a-a9fd-6595fc7230eb" providerId="ADAL" clId="{19D84497-7486-4C4E-B3C3-0D9DB61D4CAE}" dt="2023-06-09T13:36:20.082" v="369" actId="20577"/>
          <ac:spMkLst>
            <pc:docMk/>
            <pc:sldMk cId="1506171853" sldId="1317"/>
            <ac:spMk id="2" creationId="{0CCC7F1F-AE6F-4E0B-B667-25C16888CE27}"/>
          </ac:spMkLst>
        </pc:spChg>
        <pc:spChg chg="mod">
          <ac:chgData name="Richard Reindl" userId="ac2713cf-90e4-462a-a9fd-6595fc7230eb" providerId="ADAL" clId="{19D84497-7486-4C4E-B3C3-0D9DB61D4CAE}" dt="2023-06-09T18:45:08.267" v="414" actId="1076"/>
          <ac:spMkLst>
            <pc:docMk/>
            <pc:sldMk cId="1506171853" sldId="1317"/>
            <ac:spMk id="3" creationId="{F43ADDD0-93E2-4BC3-99C6-EA3FBED688C3}"/>
          </ac:spMkLst>
        </pc:spChg>
        <pc:picChg chg="add mod">
          <ac:chgData name="Richard Reindl" userId="ac2713cf-90e4-462a-a9fd-6595fc7230eb" providerId="ADAL" clId="{19D84497-7486-4C4E-B3C3-0D9DB61D4CAE}" dt="2023-06-09T18:45:24.452" v="416" actId="1076"/>
          <ac:picMkLst>
            <pc:docMk/>
            <pc:sldMk cId="1506171853" sldId="1317"/>
            <ac:picMk id="6" creationId="{5A9762EF-A51C-7442-2A6A-24BA4356C5A1}"/>
          </ac:picMkLst>
        </pc:picChg>
      </pc:sldChg>
    </pc:docChg>
  </pc:docChgLst>
  <pc:docChgLst>
    <pc:chgData name="Richard Reindl" userId="S::richard.reindl@soitron.com::ac2713cf-90e4-462a-a9fd-6595fc7230eb" providerId="AD" clId="Web-{F134F3FD-E6A8-81A2-1BB4-DC1C3A5F8ECA}"/>
    <pc:docChg chg="delSld">
      <pc:chgData name="Richard Reindl" userId="S::richard.reindl@soitron.com::ac2713cf-90e4-462a-a9fd-6595fc7230eb" providerId="AD" clId="Web-{F134F3FD-E6A8-81A2-1BB4-DC1C3A5F8ECA}" dt="2023-07-10T19:42:10.754" v="0"/>
      <pc:docMkLst>
        <pc:docMk/>
      </pc:docMkLst>
      <pc:sldChg chg="del">
        <pc:chgData name="Richard Reindl" userId="S::richard.reindl@soitron.com::ac2713cf-90e4-462a-a9fd-6595fc7230eb" providerId="AD" clId="Web-{F134F3FD-E6A8-81A2-1BB4-DC1C3A5F8ECA}" dt="2023-07-10T19:42:10.754" v="0"/>
        <pc:sldMkLst>
          <pc:docMk/>
          <pc:sldMk cId="1506171853" sldId="13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C9621-A4B6-4CC3-9C91-E1594225D91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A2227-2AF5-EB41-BE23-528E1AFAE59F}" type="datetimeFigureOut">
              <a:rPr lang="en-US" smtClean="0"/>
              <a:t>7/10/2023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9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9006B-1BDB-4378-9324-AB7056D1423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92EE7-9961-4DD5-ABC1-DB050D86B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4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8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98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43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8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39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43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1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42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75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9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66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71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07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15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3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3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8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0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93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92EE7-9961-4DD5-ABC1-DB050D86BC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2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Schleising@2Ring.com" TargetMode="External"/><Relationship Id="rId7" Type="http://schemas.openxmlformats.org/officeDocument/2006/relationships/image" Target="../media/image4.svg"/><Relationship Id="rId2" Type="http://schemas.openxmlformats.org/officeDocument/2006/relationships/hyperlink" Target="mailto:Tom.McCain@2Ringc.om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hyperlink" Target="mailto:Peter.Kolenic@2Ring.com" TargetMode="External"/><Relationship Id="rId4" Type="http://schemas.openxmlformats.org/officeDocument/2006/relationships/hyperlink" Target="mailto:Thijs.Koolaard@2ring.com" TargetMode="Externa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lshepperd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mgrebac@2Ring.com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lshepperd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mgrebac@2Ring.com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mailto:tmccain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Thijs.Koolaard@2Ring.com" TargetMode="External"/><Relationship Id="rId7" Type="http://schemas.openxmlformats.org/officeDocument/2006/relationships/hyperlink" Target="mailto:mgrebac@2Ring.com" TargetMode="External"/><Relationship Id="rId12" Type="http://schemas.openxmlformats.org/officeDocument/2006/relationships/image" Target="../media/image3.png"/><Relationship Id="rId2" Type="http://schemas.openxmlformats.org/officeDocument/2006/relationships/hyperlink" Target="mailto:pkolenic@2Ring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Info-na@2Ring.com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://www.2ring.com/" TargetMode="External"/><Relationship Id="rId10" Type="http://schemas.openxmlformats.org/officeDocument/2006/relationships/hyperlink" Target="http://2ring.com/SystemRequirements" TargetMode="External"/><Relationship Id="rId4" Type="http://schemas.openxmlformats.org/officeDocument/2006/relationships/hyperlink" Target="mailto:info@2Ring.com" TargetMode="External"/><Relationship Id="rId9" Type="http://schemas.openxmlformats.org/officeDocument/2006/relationships/hyperlink" Target="https://www.2ring.com/DW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-na@2Ring.com" TargetMode="External"/><Relationship Id="rId13" Type="http://schemas.openxmlformats.org/officeDocument/2006/relationships/hyperlink" Target="https://www.2ring.com/WebEx" TargetMode="External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http://www.2ring.com/" TargetMode="External"/><Relationship Id="rId12" Type="http://schemas.openxmlformats.org/officeDocument/2006/relationships/hyperlink" Target="https://www.2ring.com/DWWebexCCTrial" TargetMode="External"/><Relationship Id="rId2" Type="http://schemas.openxmlformats.org/officeDocument/2006/relationships/image" Target="../media/image26.png"/><Relationship Id="rId16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info@2Ring.com" TargetMode="External"/><Relationship Id="rId11" Type="http://schemas.openxmlformats.org/officeDocument/2006/relationships/hyperlink" Target="https://www.2ring.com/DW" TargetMode="External"/><Relationship Id="rId5" Type="http://schemas.openxmlformats.org/officeDocument/2006/relationships/hyperlink" Target="mailto:Kevin.Schleising@2Ring.com" TargetMode="External"/><Relationship Id="rId15" Type="http://schemas.openxmlformats.org/officeDocument/2006/relationships/image" Target="../media/image3.png"/><Relationship Id="rId10" Type="http://schemas.openxmlformats.org/officeDocument/2006/relationships/hyperlink" Target="mailto:tmccain@2Ring.com" TargetMode="External"/><Relationship Id="rId4" Type="http://schemas.openxmlformats.org/officeDocument/2006/relationships/hyperlink" Target="mailto:Ossamah.shabbir@2Ring.com" TargetMode="External"/><Relationship Id="rId9" Type="http://schemas.openxmlformats.org/officeDocument/2006/relationships/hyperlink" Target="mailto:mgrebac@2Ring.com" TargetMode="External"/><Relationship Id="rId14" Type="http://schemas.openxmlformats.org/officeDocument/2006/relationships/hyperlink" Target="https://www.2ring.com/TryItWXCC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2Ring.com" TargetMode="External"/><Relationship Id="rId13" Type="http://schemas.openxmlformats.org/officeDocument/2006/relationships/hyperlink" Target="https://www.2ring.com/DW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Kevin.Schleising@2Ring.com" TargetMode="External"/><Relationship Id="rId12" Type="http://schemas.openxmlformats.org/officeDocument/2006/relationships/hyperlink" Target="mailto:bmazur@2Ring.com" TargetMode="External"/><Relationship Id="rId17" Type="http://schemas.openxmlformats.org/officeDocument/2006/relationships/hyperlink" Target="http://2ring.com/SystemRequirements" TargetMode="External"/><Relationship Id="rId2" Type="http://schemas.openxmlformats.org/officeDocument/2006/relationships/image" Target="../media/image64.png"/><Relationship Id="rId16" Type="http://schemas.openxmlformats.org/officeDocument/2006/relationships/hyperlink" Target="https://www.2ring.com/TryItWXCC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Ossamah.shabbir@2Ring.com" TargetMode="External"/><Relationship Id="rId11" Type="http://schemas.openxmlformats.org/officeDocument/2006/relationships/hyperlink" Target="mailto:mgrebac@2Ring.com" TargetMode="External"/><Relationship Id="rId5" Type="http://schemas.openxmlformats.org/officeDocument/2006/relationships/hyperlink" Target="mailto:pkolenic@2Ring.com" TargetMode="External"/><Relationship Id="rId15" Type="http://schemas.openxmlformats.org/officeDocument/2006/relationships/hyperlink" Target="https://www.2ring.com/WebEx" TargetMode="External"/><Relationship Id="rId10" Type="http://schemas.openxmlformats.org/officeDocument/2006/relationships/hyperlink" Target="mailto:Info-na@2Ring.com" TargetMode="External"/><Relationship Id="rId4" Type="http://schemas.openxmlformats.org/officeDocument/2006/relationships/image" Target="../media/image4.svg"/><Relationship Id="rId9" Type="http://schemas.openxmlformats.org/officeDocument/2006/relationships/hyperlink" Target="http://www.2ring.com/" TargetMode="External"/><Relationship Id="rId14" Type="http://schemas.openxmlformats.org/officeDocument/2006/relationships/hyperlink" Target="https://www.2ring.com/DWWebexCCTrial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hyperlink" Target="mailto:mgrebac@2Ring.com" TargetMode="External"/><Relationship Id="rId13" Type="http://schemas.openxmlformats.org/officeDocument/2006/relationships/image" Target="../media/image4.svg"/><Relationship Id="rId3" Type="http://schemas.openxmlformats.org/officeDocument/2006/relationships/hyperlink" Target="mailto:pkolenic@2Ring.com" TargetMode="External"/><Relationship Id="rId7" Type="http://schemas.openxmlformats.org/officeDocument/2006/relationships/hyperlink" Target="mailto:Info-na@2Ring.com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2ring.com/" TargetMode="External"/><Relationship Id="rId11" Type="http://schemas.openxmlformats.org/officeDocument/2006/relationships/hyperlink" Target="http://2ring.com/SystemRequirements" TargetMode="External"/><Relationship Id="rId5" Type="http://schemas.openxmlformats.org/officeDocument/2006/relationships/hyperlink" Target="mailto:info@2Ring.com" TargetMode="External"/><Relationship Id="rId10" Type="http://schemas.openxmlformats.org/officeDocument/2006/relationships/hyperlink" Target="https://www.2ring.com/DW" TargetMode="External"/><Relationship Id="rId4" Type="http://schemas.openxmlformats.org/officeDocument/2006/relationships/hyperlink" Target="mailto:Thijs.Koolaard@2Ring.com" TargetMode="External"/><Relationship Id="rId9" Type="http://schemas.openxmlformats.org/officeDocument/2006/relationships/hyperlink" Target="mailto:tmccain@2Ring.com" TargetMode="Externa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.Koolaard@2ring.com" TargetMode="External"/><Relationship Id="rId2" Type="http://schemas.openxmlformats.org/officeDocument/2006/relationships/hyperlink" Target="mailto:mgrebac@2Ring.com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mailto:jawad@2Ring.com" TargetMode="Externa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" y="381001"/>
            <a:ext cx="1532966" cy="1532966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DA0F03-C14C-4A82-967E-275DBCF5C4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31D889-45EF-4348-A76C-26917A1F5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1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1EB7B2-69B9-43C8-A1BC-D181776DB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703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11C15F5-9648-4DFD-A265-7A936D8A8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94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ED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8E74A9-1CB7-4C32-8BA1-CBF640F2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750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DC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6B596-2B61-4698-9965-0CE2E0DB5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12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CC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87417D-E2DC-4A80-B715-EFA6133B4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275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3B28B2-6D67-4EA6-AFBD-E15F2F42D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436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566792D-D5E6-4FBC-A49D-654E65939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407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96B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60D72D-BFBF-48DC-B47B-2248B5D8D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32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85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A09E86-4EFF-4A01-AD32-D5DCC1A5D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8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73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1121D69-4B8E-476B-87B2-D1309C06D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9012" y="1913963"/>
            <a:ext cx="11431988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03995" y="1913963"/>
            <a:ext cx="185285" cy="185285"/>
          </a:xfrm>
          <a:prstGeom prst="rect">
            <a:avLst/>
          </a:prstGeom>
          <a:solidFill>
            <a:srgbClr val="67B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79012" y="1913963"/>
            <a:ext cx="4545904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89280" y="2099248"/>
            <a:ext cx="4123397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110201" y="2099248"/>
            <a:ext cx="6509713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FF65021-BFBD-4C8C-8B87-F4E0939C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61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5B3BAE-75D4-4EEC-8BD5-007DCD4639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46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8954473" y="3237526"/>
            <a:ext cx="609405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D1339A-DA26-42C1-BF4D-7A922554F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75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934821" y="3420929"/>
            <a:ext cx="418009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US &amp; Canada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MGrebac@2Ringc.om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1" i="0">
              <a:solidFill>
                <a:srgbClr val="DCEBF2"/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UK &amp; Ireland  ..</a:t>
            </a:r>
            <a:r>
              <a:rPr lang="en-US" sz="1200" b="1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Kevin.Schleising@2Ring.com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Europe West &amp; North </a:t>
            </a:r>
            <a:r>
              <a:rPr lang="en-US" sz="1200" b="0" i="0">
                <a:solidFill>
                  <a:srgbClr val="DCEBF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charset="0"/>
              </a:rPr>
              <a:t>..</a:t>
            </a: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Thijs.Koolaard@2Ring.com</a:t>
            </a:r>
            <a:r>
              <a:rPr lang="en-US" sz="12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Europe East &amp; South + MEAR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5"/>
              </a:rPr>
              <a:t>Peter.Kolenic@2Ring.com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E77F3C6-F144-4F3D-B224-2D0AFF03E0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74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FF9F2D-A3DD-49CE-9F47-FC262164A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12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6DEB846-FDD9-49F2-9E99-A8CCB8336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75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0901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3" y="707669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58703"/>
            <a:ext cx="9899022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2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69FFE5-45D1-4FAA-AD70-9078630A63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16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6784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2" y="707668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65365"/>
            <a:ext cx="9897805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BA1479F-1AEA-4CFD-9164-ABF6A9A959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1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059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042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7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9012" y="1913963"/>
            <a:ext cx="11431988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265094" y="1913963"/>
            <a:ext cx="4545904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89280" y="2099248"/>
            <a:ext cx="6484730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469945" y="2099248"/>
            <a:ext cx="4149969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901710B-8F19-45A5-859D-96DE17720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5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761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345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774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845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050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69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CA0AF0-5B9A-2844-BF92-3DCD5EA3DC5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D63105-53B9-684F-A337-711BD76C1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07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Lyall Shepperd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lshepperd@2Ring.com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Thijs Koolaard .. </a:t>
            </a:r>
            <a:r>
              <a:rPr lang="en-US" sz="1200" b="0" i="0">
                <a:solidFill>
                  <a:srgbClr val="004B64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004B64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mgrebac@2Ring.com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0" i="0">
              <a:solidFill>
                <a:srgbClr val="004B64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9199A46-5081-471B-A641-9608156363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2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Lyall Shepperd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lshepperd@2Ring.com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Thijs Koolaard .. </a:t>
            </a:r>
            <a:r>
              <a:rPr lang="en-US" sz="1200" b="0" i="0">
                <a:solidFill>
                  <a:srgbClr val="004B64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004B64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CCE2ED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mgrebac@2Ring.com</a:t>
            </a:r>
            <a:r>
              <a:rPr lang="en-US" sz="1200" b="0" i="0">
                <a:solidFill>
                  <a:srgbClr val="99B7C1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  <a:endParaRPr lang="en-US" sz="1200" b="0" i="0">
              <a:solidFill>
                <a:srgbClr val="004B64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579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CB88FCE-01A6-4D1E-AA39-D0806A3C2A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63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5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6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9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6591712-205D-4384-9F50-F9AAA27DDC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2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17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4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0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0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5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3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922929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4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32" y="383239"/>
            <a:ext cx="3065929" cy="153296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0BFBD4-FE63-4BB8-B682-EB3B0FD8E8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C9B29-5082-1BD8-7B78-664B00144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4949511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861488" y="1913963"/>
            <a:ext cx="4949511" cy="4561089"/>
          </a:xfrm>
          <a:prstGeom prst="rect">
            <a:avLst/>
          </a:prstGeom>
          <a:solidFill>
            <a:srgbClr val="579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51" y="2099248"/>
            <a:ext cx="4573152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7046768" y="2099248"/>
            <a:ext cx="4573146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5BF1720-2FE3-43F4-89F3-B96A6D435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6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solidFill>
            <a:srgbClr val="64A2C7"/>
          </a:solidFill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7FD9A97-39BD-40C5-BAF0-477652BEB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70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916317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9012" y="1922141"/>
            <a:ext cx="11431998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379012" y="3058703"/>
            <a:ext cx="11431988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379012" y="4195266"/>
            <a:ext cx="11431988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379012" y="5331828"/>
            <a:ext cx="11431988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6299" y="4490218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6299" y="3400087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6299" y="2256496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944321" y="567903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30" y="652248"/>
            <a:ext cx="3602888" cy="79810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79B3878-B7FD-49F0-BDE4-0D3637C3EBA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61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9022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08" y="652247"/>
            <a:ext cx="3602892" cy="79810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79012" y="1922141"/>
            <a:ext cx="11431998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379012" y="4189337"/>
            <a:ext cx="11431988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379012" y="3046078"/>
            <a:ext cx="11431988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379012" y="5331828"/>
            <a:ext cx="11431988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6299" y="3341030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6299" y="4530721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6299" y="2256496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096471" y="4530721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096467" y="3341030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4333392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54880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Ossamah Shabbir</a:t>
            </a:r>
          </a:p>
          <a:p>
            <a:r>
              <a:rPr lang="en-US" sz="1000" kern="12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Pre-Sales Director</a:t>
            </a: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+1 404-966-1595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Ossamah.shabbir@2Ring.com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4333393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4333392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Plynarenska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7/B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09, Bratislava, Slovak Republic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3207356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320735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3626 Fair Oaks Blvd. Suite 100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95864,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09" y="3202939"/>
            <a:ext cx="2444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tmccain@2Ring.com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944321" y="567903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400" b="1" baseline="0">
                <a:solidFill>
                  <a:srgbClr val="FF0000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400" b="1">
              <a:solidFill>
                <a:srgbClr val="FF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393105" y="5394593"/>
            <a:ext cx="267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5397C4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325F98"/>
                </a:solidFill>
                <a:latin typeface="Roboto" charset="0"/>
                <a:ea typeface="Roboto" charset="0"/>
                <a:cs typeface="Roboto" charset="0"/>
              </a:rPr>
              <a:t>Request Instant Access to DW (Cloud)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6E8EB7"/>
                </a:solidFill>
                <a:latin typeface="Roboto" charset="0"/>
                <a:ea typeface="Roboto" charset="0"/>
                <a:cs typeface="Roboto" charset="0"/>
              </a:rPr>
              <a:t>Request a Live Demo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63A1CA"/>
                </a:solidFill>
                <a:latin typeface="Roboto" charset="0"/>
                <a:ea typeface="Roboto" charset="0"/>
                <a:cs typeface="Roboto" charset="0"/>
              </a:rPr>
              <a:t>View a Sample Wallboard Layout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183230" y="5399025"/>
            <a:ext cx="235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2Ring.com/WXCC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2Ring.com/</a:t>
            </a:r>
            <a:r>
              <a:rPr lang="en-US" sz="100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DWWebexCCTrial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3"/>
              </a:rPr>
              <a:t>2Ring.com/Webex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2Ring.com/</a:t>
            </a:r>
            <a:r>
              <a:rPr lang="en-US" sz="100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TryItWXCC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24A4DF4-5915-4993-9435-F5258F4710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B47DF-14B5-C2C8-7001-C1DE0BD2BA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A2DD9A-A615-7C47-9E5C-5844D47E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146" y="4748010"/>
            <a:ext cx="8726879" cy="739167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and Title</a:t>
            </a:r>
            <a:br>
              <a:rPr lang="en-US"/>
            </a:br>
            <a:r>
              <a:rPr lang="en-US"/>
              <a:t>Twitter Handle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595146" y="5400350"/>
            <a:ext cx="872687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r>
              <a:rPr lang="en-US" sz="1867"/>
              <a:t>Session ID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5145" y="3730982"/>
            <a:ext cx="8726880" cy="50719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en-GB" sz="2667" b="0" i="0" kern="1200" baseline="0" dirty="0">
                <a:solidFill>
                  <a:schemeClr val="bg2"/>
                </a:solidFill>
                <a:latin typeface="+mj-lt"/>
                <a:ea typeface="ＭＳ Ｐゴシック" charset="0"/>
                <a:cs typeface="CiscoSansTT Light" panose="020B0503020201020303" pitchFamily="34" charset="0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3" y="2960403"/>
            <a:ext cx="8754340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5067" b="0" i="0" u="none" kern="1200" spc="0" baseline="0" dirty="0">
                <a:solidFill>
                  <a:schemeClr val="bg2"/>
                </a:solidFill>
                <a:latin typeface="+mj-lt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7CDA1-1C5A-4744-91EA-AEF5853EB1A7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4585B8-57BA-A344-A031-6990FC22C418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2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701828D-3268-974B-AC00-6487A966540A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0827FA49-FF3F-E748-90A2-E296F2483121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252A8F9-6F7A-DC42-A65D-99EC4AAFE091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34D740F-47B0-634E-9B21-4400BD3021E8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384EDB9-F6AA-B14D-A31C-94E979128B5C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55DEF55-4F3A-CF43-AF67-F8ED5DEC7E59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77954AA-5236-994A-B453-9931DE50BFFA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93F7147-3592-D644-BAF2-3F2BA5D73B13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54C61F52-FACB-BD41-B412-9D67E5E4629B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7E0AC60-4BCB-5446-B069-DB9A4B8720A9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5FEEAAE-5747-7146-97D9-462E9BD1180D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FAB96EF-8018-8345-B97C-552A173025BB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835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D2FDE-D093-1F25-7F06-8380FA8DE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BAF4DFC-168F-B447-90E7-36F1786002FC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0C36C89-2BAB-F249-BA2C-C95F9E3A6B3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A0D7B8C-09C5-E641-9E50-95C9B141D76B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E67653A-79A9-E54F-86DE-A291F699080A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228CE53-C814-274F-B646-711F5867207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DC8B629-8B5C-0849-B222-21D6371992E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728BFA1F-93AC-134A-8F53-E0EA06CFFAE7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3CD6CA-B5B5-3244-9519-A56398875F19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0EE3B4A-4F5F-774E-8961-8DD38BCE802A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06E0E2D-0731-BE45-A0B6-92911AF74C30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EF6B01-E6C6-6442-A3AC-192D7DAD3ECB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CA21DE5-A20C-CA49-B7B0-12215AD22E42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B01FE26-C35D-D14F-A071-DFD34F7B04A1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4B8AABE-ECCD-CE4E-9D51-DE65BBE2A4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221F4C-4D30-B24D-A195-02E62C15F69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08066" y="2547151"/>
            <a:ext cx="3762457" cy="176369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8334" marR="0" lvl="0" indent="-8334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ＭＳ Ｐゴシック" charset="0"/>
                <a:cs typeface="CiscoSansTT Light" panose="020B0503020201020303" pitchFamily="34" charset="0"/>
              </a:rPr>
              <a:t>Thank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8AD29-235E-404E-93AF-A822BBF6C2D4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</p:spTree>
    <p:extLst>
      <p:ext uri="{BB962C8B-B14F-4D97-AF65-F5344CB8AC3E}">
        <p14:creationId xmlns:p14="http://schemas.microsoft.com/office/powerpoint/2010/main" val="2193475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" y="381001"/>
            <a:ext cx="1532966" cy="1532966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DA0F03-C14C-4A82-967E-275DBCF5C4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4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6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1122DA-7DEA-4B82-A496-8ED372FF6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2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3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02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39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4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51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68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48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1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4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3"/>
            <a:ext cx="6870441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CCE2ED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4E9D0D-7909-40BC-A543-132F2A25C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2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7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3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7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57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282548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8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8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0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82502334-F924-49F4-A5CD-3148AD0956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98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59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0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4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01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3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50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00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04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72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2548" y="381001"/>
            <a:ext cx="9528451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586586B-61D3-44FC-B17F-EBB5A907E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85999" y="1913963"/>
            <a:ext cx="4762500" cy="4561089"/>
          </a:xfrm>
          <a:prstGeom prst="rect">
            <a:avLst/>
          </a:prstGeom>
          <a:solidFill>
            <a:srgbClr val="549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048499" y="1913963"/>
            <a:ext cx="4762500" cy="4561089"/>
          </a:xfrm>
          <a:prstGeom prst="rect">
            <a:avLst/>
          </a:prstGeom>
          <a:solidFill>
            <a:srgbClr val="64A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 userDrawn="1">
            <p:ph type="title"/>
          </p:nvPr>
        </p:nvSpPr>
        <p:spPr>
          <a:xfrm>
            <a:off x="2286000" y="381001"/>
            <a:ext cx="952500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487385" y="2099248"/>
            <a:ext cx="4370027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237246" y="2099248"/>
            <a:ext cx="4382667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3E1E4"/>
                </a:solidFill>
              </a:rPr>
              <a:t>‹#›</a:t>
            </a:fld>
            <a:endParaRPr lang="en-US" sz="1200">
              <a:solidFill>
                <a:srgbClr val="C3E1E4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B913A-4F35-4139-9D95-6362436D4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AF67652-A67B-6C13-D6B2-5651BFBE8BEA}"/>
              </a:ext>
            </a:extLst>
          </p:cNvPr>
          <p:cNvSpPr txBox="1"/>
          <p:nvPr userDrawn="1"/>
        </p:nvSpPr>
        <p:spPr>
          <a:xfrm>
            <a:off x="2219666" y="3370037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300" b="1" baseline="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3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A7A3F1F-FB51-4A22-5CDB-66EA25BFDD5F}"/>
              </a:ext>
            </a:extLst>
          </p:cNvPr>
          <p:cNvSpPr txBox="1"/>
          <p:nvPr userDrawn="1"/>
        </p:nvSpPr>
        <p:spPr>
          <a:xfrm>
            <a:off x="2221942" y="453585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3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300" b="1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3B789ADF-6774-C6E3-3BBE-F4B9FB88FB29}"/>
              </a:ext>
            </a:extLst>
          </p:cNvPr>
          <p:cNvSpPr txBox="1"/>
          <p:nvPr userDrawn="1"/>
        </p:nvSpPr>
        <p:spPr>
          <a:xfrm>
            <a:off x="2221942" y="2273326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3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300" b="1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FF08F1C-B59F-04C6-63DC-C5036F861400}"/>
              </a:ext>
            </a:extLst>
          </p:cNvPr>
          <p:cNvSpPr txBox="1"/>
          <p:nvPr userDrawn="1"/>
        </p:nvSpPr>
        <p:spPr>
          <a:xfrm>
            <a:off x="3342651" y="227332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0C5DA95-C242-682C-3D2E-106335B5D414}"/>
              </a:ext>
            </a:extLst>
          </p:cNvPr>
          <p:cNvSpPr txBox="1"/>
          <p:nvPr userDrawn="1"/>
        </p:nvSpPr>
        <p:spPr>
          <a:xfrm>
            <a:off x="3354529" y="453585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EMEA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A2FACDEA-2C59-A3A0-A2E0-031942640063}"/>
              </a:ext>
            </a:extLst>
          </p:cNvPr>
          <p:cNvSpPr txBox="1"/>
          <p:nvPr userDrawn="1"/>
        </p:nvSpPr>
        <p:spPr>
          <a:xfrm>
            <a:off x="3352249" y="337003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95642B3-9AFF-93A4-9AEA-200F262C81D9}"/>
              </a:ext>
            </a:extLst>
          </p:cNvPr>
          <p:cNvSpPr txBox="1"/>
          <p:nvPr userDrawn="1"/>
        </p:nvSpPr>
        <p:spPr>
          <a:xfrm>
            <a:off x="6249277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5035AF79-1495-ED54-EB7B-291EAC1255DF}"/>
              </a:ext>
            </a:extLst>
          </p:cNvPr>
          <p:cNvSpPr txBox="1"/>
          <p:nvPr userDrawn="1"/>
        </p:nvSpPr>
        <p:spPr>
          <a:xfrm>
            <a:off x="9751802" y="4321693"/>
            <a:ext cx="1681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798032E2-8B3A-AF38-D296-44EA944D7F4C}"/>
              </a:ext>
            </a:extLst>
          </p:cNvPr>
          <p:cNvSpPr txBox="1"/>
          <p:nvPr userDrawn="1"/>
        </p:nvSpPr>
        <p:spPr>
          <a:xfrm>
            <a:off x="9749526" y="2054880"/>
            <a:ext cx="1926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Ossamah</a:t>
            </a: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Shabbir</a:t>
            </a:r>
          </a:p>
          <a:p>
            <a:r>
              <a:rPr lang="en-US" sz="1000" kern="12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Pre-Sales Director</a:t>
            </a: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+1 404-966-1595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Ossamah.shabbir@2Ring.com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 </a:t>
            </a:r>
            <a:endParaRPr lang="en-US" sz="1000" baseline="0" noProof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BD4612B-B6DA-EB13-C02B-036921D4C807}"/>
              </a:ext>
            </a:extLst>
          </p:cNvPr>
          <p:cNvSpPr txBox="1"/>
          <p:nvPr userDrawn="1"/>
        </p:nvSpPr>
        <p:spPr>
          <a:xfrm>
            <a:off x="6249277" y="432169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79135E5B-C8CB-ECC3-5729-492D515A6F94}"/>
              </a:ext>
            </a:extLst>
          </p:cNvPr>
          <p:cNvSpPr txBox="1"/>
          <p:nvPr userDrawn="1"/>
        </p:nvSpPr>
        <p:spPr>
          <a:xfrm>
            <a:off x="7118860" y="432169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Plynarenska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7/B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09, Bratislava, Slovak Republic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info@2Ring.com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E2C18D97-7BAF-13C8-507A-246A8D4DBB20}"/>
              </a:ext>
            </a:extLst>
          </p:cNvPr>
          <p:cNvSpPr txBox="1"/>
          <p:nvPr userDrawn="1"/>
        </p:nvSpPr>
        <p:spPr>
          <a:xfrm>
            <a:off x="6247001" y="3219533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D207C177-9C0B-5EF0-63F0-D443F38F4CB6}"/>
              </a:ext>
            </a:extLst>
          </p:cNvPr>
          <p:cNvSpPr txBox="1"/>
          <p:nvPr userDrawn="1"/>
        </p:nvSpPr>
        <p:spPr>
          <a:xfrm>
            <a:off x="7116584" y="3219532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3626 Fair Oaks Blvd. Suite 100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95864,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10C5A98A-6C9B-3949-838F-88F60E1B67CA}"/>
              </a:ext>
            </a:extLst>
          </p:cNvPr>
          <p:cNvSpPr txBox="1"/>
          <p:nvPr userDrawn="1"/>
        </p:nvSpPr>
        <p:spPr>
          <a:xfrm>
            <a:off x="7116804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Grebáč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rgbClr val="DCEBF3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DF8D4D3E-652D-0BD1-CFFA-D2F61B2B3A4F}"/>
              </a:ext>
            </a:extLst>
          </p:cNvPr>
          <p:cNvSpPr txBox="1"/>
          <p:nvPr userDrawn="1"/>
        </p:nvSpPr>
        <p:spPr>
          <a:xfrm>
            <a:off x="9749526" y="3215116"/>
            <a:ext cx="175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Brian Mazur</a:t>
            </a:r>
          </a:p>
          <a:p>
            <a:r>
              <a:rPr lang="en-US" sz="1000" noProof="0">
                <a:solidFill>
                  <a:srgbClr val="DCEBF3"/>
                </a:solidFill>
                <a:latin typeface="Roboto" charset="0"/>
                <a:ea typeface="Roboto" charset="0"/>
                <a:cs typeface="Roboto" charset="0"/>
              </a:rPr>
              <a:t>Director of Channel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(603) 305-4128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2"/>
              </a:rPr>
              <a:t>bmazur@2Ring.com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1000" baseline="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4" name="TextBox 37">
            <a:extLst>
              <a:ext uri="{FF2B5EF4-FFF2-40B4-BE49-F238E27FC236}">
                <a16:creationId xmlns:a16="http://schemas.microsoft.com/office/drawing/2014/main" id="{B2231E58-5B51-44BA-4029-88A7F397F6F7}"/>
              </a:ext>
            </a:extLst>
          </p:cNvPr>
          <p:cNvSpPr txBox="1"/>
          <p:nvPr userDrawn="1"/>
        </p:nvSpPr>
        <p:spPr>
          <a:xfrm>
            <a:off x="2219964" y="5695862"/>
            <a:ext cx="146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2Ring</a:t>
            </a:r>
            <a:r>
              <a:rPr lang="en-US" sz="23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.. </a:t>
            </a:r>
            <a:endParaRPr lang="en-US" sz="2300" b="1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3AF30D5D-72B0-F595-0BC4-8A4CA78BB7E6}"/>
              </a:ext>
            </a:extLst>
          </p:cNvPr>
          <p:cNvSpPr txBox="1"/>
          <p:nvPr userDrawn="1"/>
        </p:nvSpPr>
        <p:spPr>
          <a:xfrm>
            <a:off x="3352547" y="569586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0" i="0">
                <a:solidFill>
                  <a:srgbClr val="DCEBF3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EC15075C-2D9F-AE9D-3E39-69131896266C}"/>
              </a:ext>
            </a:extLst>
          </p:cNvPr>
          <p:cNvSpPr txBox="1"/>
          <p:nvPr userDrawn="1"/>
        </p:nvSpPr>
        <p:spPr>
          <a:xfrm>
            <a:off x="7167262" y="5394593"/>
            <a:ext cx="26743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96BFDB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A8C9E0"/>
                </a:solidFill>
                <a:latin typeface="Roboto" charset="0"/>
                <a:ea typeface="Roboto" charset="0"/>
                <a:cs typeface="Roboto" charset="0"/>
              </a:rPr>
              <a:t>Request Instant Access to DW (Cloud)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BAD6E8"/>
                </a:solidFill>
                <a:latin typeface="Roboto" charset="0"/>
                <a:ea typeface="Roboto" charset="0"/>
                <a:cs typeface="Roboto" charset="0"/>
              </a:rPr>
              <a:t>Request a Live Demo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DBEBF2"/>
                </a:solidFill>
                <a:latin typeface="Roboto" charset="0"/>
                <a:ea typeface="Roboto" charset="0"/>
                <a:cs typeface="Roboto" charset="0"/>
              </a:rPr>
              <a:t>View a Sample Wallboard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BBB721DD-5597-D556-2F05-ECBF4189A767}"/>
              </a:ext>
            </a:extLst>
          </p:cNvPr>
          <p:cNvSpPr txBox="1"/>
          <p:nvPr userDrawn="1"/>
        </p:nvSpPr>
        <p:spPr>
          <a:xfrm>
            <a:off x="9749822" y="5399025"/>
            <a:ext cx="2159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3"/>
              </a:rPr>
              <a:t>2Ring.com/WXCC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2Ring.com/</a:t>
            </a:r>
            <a:r>
              <a:rPr lang="en-US" sz="100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DWWebexCCTrial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4"/>
              </a:rPr>
              <a:t>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5"/>
              </a:rPr>
              <a:t>2Ring.com/WebEx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6"/>
              </a:rPr>
              <a:t>2Ring.com/</a:t>
            </a:r>
            <a:r>
              <a:rPr lang="en-US" sz="100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6"/>
              </a:rPr>
              <a:t>TryItWXCC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6"/>
              </a:rPr>
              <a:t>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7"/>
              </a:rPr>
              <a:t>2Ring.com/</a:t>
            </a:r>
            <a:r>
              <a:rPr lang="en-US" sz="1000" err="1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7"/>
              </a:rPr>
              <a:t>SystemRequirements</a:t>
            </a: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7"/>
              </a:rPr>
              <a:t>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A694F1F5-C04C-370F-AC75-8581017BC3EC}"/>
              </a:ext>
            </a:extLst>
          </p:cNvPr>
          <p:cNvGrpSpPr/>
          <p:nvPr userDrawn="1"/>
        </p:nvGrpSpPr>
        <p:grpSpPr>
          <a:xfrm>
            <a:off x="2294414" y="3065365"/>
            <a:ext cx="9517579" cy="3401433"/>
            <a:chOff x="379012" y="3065365"/>
            <a:chExt cx="11432982" cy="3401433"/>
          </a:xfrm>
        </p:grpSpPr>
        <p:cxnSp>
          <p:nvCxnSpPr>
            <p:cNvPr id="29" name="Rovná spojnica 28">
              <a:extLst>
                <a:ext uri="{FF2B5EF4-FFF2-40B4-BE49-F238E27FC236}">
                  <a16:creationId xmlns:a16="http://schemas.microsoft.com/office/drawing/2014/main" id="{97C8B8C5-5BA8-8B59-684D-A0E71181A3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9012" y="4189979"/>
              <a:ext cx="114319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ovná spojnica 29">
              <a:extLst>
                <a:ext uri="{FF2B5EF4-FFF2-40B4-BE49-F238E27FC236}">
                  <a16:creationId xmlns:a16="http://schemas.microsoft.com/office/drawing/2014/main" id="{57F7BF30-58D8-114F-10A6-755ED06F46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0006" y="3065365"/>
              <a:ext cx="114319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ovná spojnica 30">
              <a:extLst>
                <a:ext uri="{FF2B5EF4-FFF2-40B4-BE49-F238E27FC236}">
                  <a16:creationId xmlns:a16="http://schemas.microsoft.com/office/drawing/2014/main" id="{AF81C39F-FFE9-1A2C-5671-F8A20694A2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9012" y="5331608"/>
              <a:ext cx="114319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ovná spojnica 31">
              <a:extLst>
                <a:ext uri="{FF2B5EF4-FFF2-40B4-BE49-F238E27FC236}">
                  <a16:creationId xmlns:a16="http://schemas.microsoft.com/office/drawing/2014/main" id="{936F9927-BCBD-4E5B-377C-F93A8C430D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9012" y="6466798"/>
              <a:ext cx="114319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2">
            <a:extLst>
              <a:ext uri="{FF2B5EF4-FFF2-40B4-BE49-F238E27FC236}">
                <a16:creationId xmlns:a16="http://schemas.microsoft.com/office/drawing/2014/main" id="{C1578D26-9E05-17BF-7DDD-FD577ADC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248" y="381001"/>
            <a:ext cx="9516752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32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58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B47DF-14B5-C2C8-7001-C1DE0BD2BA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A2DD9A-A615-7C47-9E5C-5844D47E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5146" y="4748010"/>
            <a:ext cx="8726879" cy="739167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133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and Title</a:t>
            </a:r>
            <a:br>
              <a:rPr lang="en-US"/>
            </a:br>
            <a:r>
              <a:rPr lang="en-US"/>
              <a:t>Twitter Handle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595146" y="5400350"/>
            <a:ext cx="872687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600" b="0" i="0" kern="120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r>
              <a:rPr lang="en-US" sz="1867"/>
              <a:t>Session ID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5145" y="3730982"/>
            <a:ext cx="8726880" cy="50719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lang="en-GB" sz="2667" b="0" i="0" kern="1200" baseline="0" dirty="0">
                <a:solidFill>
                  <a:schemeClr val="bg2"/>
                </a:solidFill>
                <a:latin typeface="+mj-lt"/>
                <a:ea typeface="ＭＳ Ｐゴシック" charset="0"/>
                <a:cs typeface="CiscoSansTT Light" panose="020B0503020201020303" pitchFamily="34" charset="0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3" y="2960403"/>
            <a:ext cx="8754340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5067" b="0" i="0" u="none" kern="1200" spc="0" baseline="0" dirty="0">
                <a:solidFill>
                  <a:schemeClr val="bg2"/>
                </a:solidFill>
                <a:latin typeface="+mj-lt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7CDA1-1C5A-4744-91EA-AEF5853EB1A7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4585B8-57BA-A344-A031-6990FC22C418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2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701828D-3268-974B-AC00-6487A966540A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0827FA49-FF3F-E748-90A2-E296F2483121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252A8F9-6F7A-DC42-A65D-99EC4AAFE091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34D740F-47B0-634E-9B21-4400BD3021E8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B384EDB9-F6AA-B14D-A31C-94E979128B5C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255DEF55-4F3A-CF43-AF67-F8ED5DEC7E59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77954AA-5236-994A-B453-9931DE50BFFA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93F7147-3592-D644-BAF2-3F2BA5D73B13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54C61F52-FACB-BD41-B412-9D67E5E4629B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7E0AC60-4BCB-5446-B069-DB9A4B8720A9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5FEEAAE-5747-7146-97D9-462E9BD1180D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FAB96EF-8018-8345-B97C-552A173025BB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835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D2FDE-D093-1F25-7F06-8380FA8DE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BAF4DFC-168F-B447-90E7-36F1786002FC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0C36C89-2BAB-F249-BA2C-C95F9E3A6B3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A0D7B8C-09C5-E641-9E50-95C9B141D76B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E67653A-79A9-E54F-86DE-A291F699080A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228CE53-C814-274F-B646-711F5867207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DC8B629-8B5C-0849-B222-21D6371992E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728BFA1F-93AC-134A-8F53-E0EA06CFFAE7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3CD6CA-B5B5-3244-9519-A56398875F19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0EE3B4A-4F5F-774E-8961-8DD38BCE802A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06E0E2D-0731-BE45-A0B6-92911AF74C30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EF6B01-E6C6-6442-A3AC-192D7DAD3ECB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CA21DE5-A20C-CA49-B7B0-12215AD22E42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B01FE26-C35D-D14F-A071-DFD34F7B04A1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4B8AABE-ECCD-CE4E-9D51-DE65BBE2A4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221F4C-4D30-B24D-A195-02E62C15F69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08066" y="2547151"/>
            <a:ext cx="3762457" cy="176369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8334" marR="0" lvl="0" indent="-8334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ＭＳ Ｐゴシック" charset="0"/>
                <a:cs typeface="CiscoSansTT Light" panose="020B0503020201020303" pitchFamily="34" charset="0"/>
              </a:rPr>
              <a:t>Thank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8AD29-235E-404E-93AF-A822BBF6C2D4}"/>
              </a:ext>
            </a:extLst>
          </p:cNvPr>
          <p:cNvSpPr txBox="1"/>
          <p:nvPr userDrawn="1"/>
        </p:nvSpPr>
        <p:spPr>
          <a:xfrm>
            <a:off x="5715128" y="6577313"/>
            <a:ext cx="76174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</p:spTree>
    <p:extLst>
      <p:ext uri="{BB962C8B-B14F-4D97-AF65-F5344CB8AC3E}">
        <p14:creationId xmlns:p14="http://schemas.microsoft.com/office/powerpoint/2010/main" val="2193475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me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5CFBA-921C-C259-43E6-E0FF42C03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aphic 27">
            <a:extLst>
              <a:ext uri="{FF2B5EF4-FFF2-40B4-BE49-F238E27FC236}">
                <a16:creationId xmlns:a16="http://schemas.microsoft.com/office/drawing/2014/main" id="{6F0BC4F8-B754-12A4-B8C7-0AFFAEF64B4D}"/>
              </a:ext>
            </a:extLst>
          </p:cNvPr>
          <p:cNvGrpSpPr/>
          <p:nvPr userDrawn="1"/>
        </p:nvGrpSpPr>
        <p:grpSpPr>
          <a:xfrm>
            <a:off x="5487345" y="2928731"/>
            <a:ext cx="3676489" cy="1000539"/>
            <a:chOff x="2457925" y="3213636"/>
            <a:chExt cx="2224328" cy="60534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9840A78-948E-C0F3-0D56-42FAD7DB46E2}"/>
                </a:ext>
              </a:extLst>
            </p:cNvPr>
            <p:cNvSpPr/>
            <p:nvPr/>
          </p:nvSpPr>
          <p:spPr>
            <a:xfrm>
              <a:off x="2457925" y="3213636"/>
              <a:ext cx="1252525" cy="487858"/>
            </a:xfrm>
            <a:custGeom>
              <a:avLst/>
              <a:gdLst>
                <a:gd name="connsiteX0" fmla="*/ 0 w 1252525"/>
                <a:gd name="connsiteY0" fmla="*/ 0 h 487858"/>
                <a:gd name="connsiteX1" fmla="*/ 28248 w 1252525"/>
                <a:gd name="connsiteY1" fmla="*/ 0 h 487858"/>
                <a:gd name="connsiteX2" fmla="*/ 28248 w 1252525"/>
                <a:gd name="connsiteY2" fmla="*/ 450271 h 487858"/>
                <a:gd name="connsiteX3" fmla="*/ 272936 w 1252525"/>
                <a:gd name="connsiteY3" fmla="*/ 450271 h 487858"/>
                <a:gd name="connsiteX4" fmla="*/ 272936 w 1252525"/>
                <a:gd name="connsiteY4" fmla="*/ 475758 h 487858"/>
                <a:gd name="connsiteX5" fmla="*/ 0 w 1252525"/>
                <a:gd name="connsiteY5" fmla="*/ 475758 h 487858"/>
                <a:gd name="connsiteX6" fmla="*/ 597023 w 1252525"/>
                <a:gd name="connsiteY6" fmla="*/ 383850 h 487858"/>
                <a:gd name="connsiteX7" fmla="*/ 626034 w 1252525"/>
                <a:gd name="connsiteY7" fmla="*/ 383850 h 487858"/>
                <a:gd name="connsiteX8" fmla="*/ 572592 w 1252525"/>
                <a:gd name="connsiteY8" fmla="*/ 463400 h 487858"/>
                <a:gd name="connsiteX9" fmla="*/ 488230 w 1252525"/>
                <a:gd name="connsiteY9" fmla="*/ 487729 h 487858"/>
                <a:gd name="connsiteX10" fmla="*/ 368749 w 1252525"/>
                <a:gd name="connsiteY10" fmla="*/ 434052 h 487858"/>
                <a:gd name="connsiteX11" fmla="*/ 327904 w 1252525"/>
                <a:gd name="connsiteY11" fmla="*/ 303913 h 487858"/>
                <a:gd name="connsiteX12" fmla="*/ 377529 w 1252525"/>
                <a:gd name="connsiteY12" fmla="*/ 163349 h 487858"/>
                <a:gd name="connsiteX13" fmla="*/ 480214 w 1252525"/>
                <a:gd name="connsiteY13" fmla="*/ 122415 h 487858"/>
                <a:gd name="connsiteX14" fmla="*/ 594732 w 1252525"/>
                <a:gd name="connsiteY14" fmla="*/ 174547 h 487858"/>
                <a:gd name="connsiteX15" fmla="*/ 632905 w 1252525"/>
                <a:gd name="connsiteY15" fmla="*/ 310478 h 487858"/>
                <a:gd name="connsiteX16" fmla="*/ 355389 w 1252525"/>
                <a:gd name="connsiteY16" fmla="*/ 310478 h 487858"/>
                <a:gd name="connsiteX17" fmla="*/ 401196 w 1252525"/>
                <a:gd name="connsiteY17" fmla="*/ 430190 h 487858"/>
                <a:gd name="connsiteX18" fmla="*/ 488230 w 1252525"/>
                <a:gd name="connsiteY18" fmla="*/ 461856 h 487858"/>
                <a:gd name="connsiteX19" fmla="*/ 561140 w 1252525"/>
                <a:gd name="connsiteY19" fmla="*/ 439072 h 487858"/>
                <a:gd name="connsiteX20" fmla="*/ 597023 w 1252525"/>
                <a:gd name="connsiteY20" fmla="*/ 383850 h 487858"/>
                <a:gd name="connsiteX21" fmla="*/ 356152 w 1252525"/>
                <a:gd name="connsiteY21" fmla="*/ 287694 h 487858"/>
                <a:gd name="connsiteX22" fmla="*/ 603894 w 1252525"/>
                <a:gd name="connsiteY22" fmla="*/ 287694 h 487858"/>
                <a:gd name="connsiteX23" fmla="*/ 560759 w 1252525"/>
                <a:gd name="connsiteY23" fmla="*/ 175706 h 487858"/>
                <a:gd name="connsiteX24" fmla="*/ 480214 w 1252525"/>
                <a:gd name="connsiteY24" fmla="*/ 144813 h 487858"/>
                <a:gd name="connsiteX25" fmla="*/ 391271 w 1252525"/>
                <a:gd name="connsiteY25" fmla="*/ 186519 h 487858"/>
                <a:gd name="connsiteX26" fmla="*/ 356152 w 1252525"/>
                <a:gd name="connsiteY26" fmla="*/ 287694 h 487858"/>
                <a:gd name="connsiteX27" fmla="*/ 839802 w 1252525"/>
                <a:gd name="connsiteY27" fmla="*/ 154467 h 487858"/>
                <a:gd name="connsiteX28" fmla="*/ 759639 w 1252525"/>
                <a:gd name="connsiteY28" fmla="*/ 154467 h 487858"/>
                <a:gd name="connsiteX29" fmla="*/ 759639 w 1252525"/>
                <a:gd name="connsiteY29" fmla="*/ 409723 h 487858"/>
                <a:gd name="connsiteX30" fmla="*/ 806591 w 1252525"/>
                <a:gd name="connsiteY30" fmla="*/ 461083 h 487858"/>
                <a:gd name="connsiteX31" fmla="*/ 847818 w 1252525"/>
                <a:gd name="connsiteY31" fmla="*/ 455291 h 487858"/>
                <a:gd name="connsiteX32" fmla="*/ 847818 w 1252525"/>
                <a:gd name="connsiteY32" fmla="*/ 478461 h 487858"/>
                <a:gd name="connsiteX33" fmla="*/ 805828 w 1252525"/>
                <a:gd name="connsiteY33" fmla="*/ 484253 h 487858"/>
                <a:gd name="connsiteX34" fmla="*/ 750096 w 1252525"/>
                <a:gd name="connsiteY34" fmla="*/ 463400 h 487858"/>
                <a:gd name="connsiteX35" fmla="*/ 732536 w 1252525"/>
                <a:gd name="connsiteY35" fmla="*/ 409337 h 487858"/>
                <a:gd name="connsiteX36" fmla="*/ 732536 w 1252525"/>
                <a:gd name="connsiteY36" fmla="*/ 154467 h 487858"/>
                <a:gd name="connsiteX37" fmla="*/ 683293 w 1252525"/>
                <a:gd name="connsiteY37" fmla="*/ 154467 h 487858"/>
                <a:gd name="connsiteX38" fmla="*/ 683293 w 1252525"/>
                <a:gd name="connsiteY38" fmla="*/ 132069 h 487858"/>
                <a:gd name="connsiteX39" fmla="*/ 732536 w 1252525"/>
                <a:gd name="connsiteY39" fmla="*/ 132069 h 487858"/>
                <a:gd name="connsiteX40" fmla="*/ 735208 w 1252525"/>
                <a:gd name="connsiteY40" fmla="*/ 49429 h 487858"/>
                <a:gd name="connsiteX41" fmla="*/ 760021 w 1252525"/>
                <a:gd name="connsiteY41" fmla="*/ 49429 h 487858"/>
                <a:gd name="connsiteX42" fmla="*/ 760021 w 1252525"/>
                <a:gd name="connsiteY42" fmla="*/ 132069 h 487858"/>
                <a:gd name="connsiteX43" fmla="*/ 839802 w 1252525"/>
                <a:gd name="connsiteY43" fmla="*/ 132069 h 487858"/>
                <a:gd name="connsiteX44" fmla="*/ 971880 w 1252525"/>
                <a:gd name="connsiteY44" fmla="*/ 0 h 487858"/>
                <a:gd name="connsiteX45" fmla="*/ 971880 w 1252525"/>
                <a:gd name="connsiteY45" fmla="*/ 42478 h 487858"/>
                <a:gd name="connsiteX46" fmla="*/ 908513 w 1252525"/>
                <a:gd name="connsiteY46" fmla="*/ 135545 h 487858"/>
                <a:gd name="connsiteX47" fmla="*/ 908513 w 1252525"/>
                <a:gd name="connsiteY47" fmla="*/ 115850 h 487858"/>
                <a:gd name="connsiteX48" fmla="*/ 936379 w 1252525"/>
                <a:gd name="connsiteY48" fmla="*/ 91908 h 487858"/>
                <a:gd name="connsiteX49" fmla="*/ 945159 w 1252525"/>
                <a:gd name="connsiteY49" fmla="*/ 46340 h 487858"/>
                <a:gd name="connsiteX50" fmla="*/ 931417 w 1252525"/>
                <a:gd name="connsiteY50" fmla="*/ 46340 h 487858"/>
                <a:gd name="connsiteX51" fmla="*/ 931417 w 1252525"/>
                <a:gd name="connsiteY51" fmla="*/ 0 h 487858"/>
                <a:gd name="connsiteX52" fmla="*/ 987531 w 1252525"/>
                <a:gd name="connsiteY52" fmla="*/ 386167 h 487858"/>
                <a:gd name="connsiteX53" fmla="*/ 1015397 w 1252525"/>
                <a:gd name="connsiteY53" fmla="*/ 386167 h 487858"/>
                <a:gd name="connsiteX54" fmla="*/ 1051279 w 1252525"/>
                <a:gd name="connsiteY54" fmla="*/ 443706 h 487858"/>
                <a:gd name="connsiteX55" fmla="*/ 1122281 w 1252525"/>
                <a:gd name="connsiteY55" fmla="*/ 463400 h 487858"/>
                <a:gd name="connsiteX56" fmla="*/ 1200917 w 1252525"/>
                <a:gd name="connsiteY56" fmla="*/ 437141 h 487858"/>
                <a:gd name="connsiteX57" fmla="*/ 1223820 w 1252525"/>
                <a:gd name="connsiteY57" fmla="*/ 386167 h 487858"/>
                <a:gd name="connsiteX58" fmla="*/ 1192900 w 1252525"/>
                <a:gd name="connsiteY58" fmla="*/ 332104 h 487858"/>
                <a:gd name="connsiteX59" fmla="*/ 1107012 w 1252525"/>
                <a:gd name="connsiteY59" fmla="*/ 305844 h 487858"/>
                <a:gd name="connsiteX60" fmla="*/ 997456 w 1252525"/>
                <a:gd name="connsiteY60" fmla="*/ 211619 h 487858"/>
                <a:gd name="connsiteX61" fmla="*/ 1031429 w 1252525"/>
                <a:gd name="connsiteY61" fmla="*/ 145585 h 487858"/>
                <a:gd name="connsiteX62" fmla="*/ 1118082 w 1252525"/>
                <a:gd name="connsiteY62" fmla="*/ 122415 h 487858"/>
                <a:gd name="connsiteX63" fmla="*/ 1210460 w 1252525"/>
                <a:gd name="connsiteY63" fmla="*/ 151377 h 487858"/>
                <a:gd name="connsiteX64" fmla="*/ 1248633 w 1252525"/>
                <a:gd name="connsiteY64" fmla="*/ 215481 h 487858"/>
                <a:gd name="connsiteX65" fmla="*/ 1221530 w 1252525"/>
                <a:gd name="connsiteY65" fmla="*/ 215481 h 487858"/>
                <a:gd name="connsiteX66" fmla="*/ 1183357 w 1252525"/>
                <a:gd name="connsiteY66" fmla="*/ 162576 h 487858"/>
                <a:gd name="connsiteX67" fmla="*/ 1115410 w 1252525"/>
                <a:gd name="connsiteY67" fmla="*/ 144813 h 487858"/>
                <a:gd name="connsiteX68" fmla="*/ 1043645 w 1252525"/>
                <a:gd name="connsiteY68" fmla="*/ 166438 h 487858"/>
                <a:gd name="connsiteX69" fmla="*/ 1024177 w 1252525"/>
                <a:gd name="connsiteY69" fmla="*/ 208916 h 487858"/>
                <a:gd name="connsiteX70" fmla="*/ 1046698 w 1252525"/>
                <a:gd name="connsiteY70" fmla="*/ 257187 h 487858"/>
                <a:gd name="connsiteX71" fmla="*/ 1123044 w 1252525"/>
                <a:gd name="connsiteY71" fmla="*/ 283447 h 487858"/>
                <a:gd name="connsiteX72" fmla="*/ 1223439 w 1252525"/>
                <a:gd name="connsiteY72" fmla="*/ 322063 h 487858"/>
                <a:gd name="connsiteX73" fmla="*/ 1252450 w 1252525"/>
                <a:gd name="connsiteY73" fmla="*/ 386167 h 487858"/>
                <a:gd name="connsiteX74" fmla="*/ 1214277 w 1252525"/>
                <a:gd name="connsiteY74" fmla="*/ 460311 h 487858"/>
                <a:gd name="connsiteX75" fmla="*/ 1123044 w 1252525"/>
                <a:gd name="connsiteY75" fmla="*/ 487343 h 487858"/>
                <a:gd name="connsiteX76" fmla="*/ 1025703 w 1252525"/>
                <a:gd name="connsiteY76" fmla="*/ 456449 h 487858"/>
                <a:gd name="connsiteX77" fmla="*/ 987912 w 1252525"/>
                <a:gd name="connsiteY77" fmla="*/ 386167 h 48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52525" h="487858">
                  <a:moveTo>
                    <a:pt x="0" y="0"/>
                  </a:moveTo>
                  <a:lnTo>
                    <a:pt x="28248" y="0"/>
                  </a:lnTo>
                  <a:lnTo>
                    <a:pt x="28248" y="450271"/>
                  </a:lnTo>
                  <a:lnTo>
                    <a:pt x="272936" y="450271"/>
                  </a:lnTo>
                  <a:lnTo>
                    <a:pt x="272936" y="475758"/>
                  </a:lnTo>
                  <a:lnTo>
                    <a:pt x="0" y="475758"/>
                  </a:lnTo>
                  <a:close/>
                  <a:moveTo>
                    <a:pt x="597023" y="383850"/>
                  </a:moveTo>
                  <a:lnTo>
                    <a:pt x="626034" y="383850"/>
                  </a:lnTo>
                  <a:cubicBezTo>
                    <a:pt x="619098" y="416377"/>
                    <a:pt x="599935" y="444903"/>
                    <a:pt x="572592" y="463400"/>
                  </a:cubicBezTo>
                  <a:cubicBezTo>
                    <a:pt x="547524" y="479897"/>
                    <a:pt x="518127" y="488374"/>
                    <a:pt x="488230" y="487729"/>
                  </a:cubicBezTo>
                  <a:cubicBezTo>
                    <a:pt x="442308" y="489667"/>
                    <a:pt x="398120" y="469818"/>
                    <a:pt x="368749" y="434052"/>
                  </a:cubicBezTo>
                  <a:cubicBezTo>
                    <a:pt x="339921" y="397153"/>
                    <a:pt x="325397" y="350877"/>
                    <a:pt x="327904" y="303913"/>
                  </a:cubicBezTo>
                  <a:cubicBezTo>
                    <a:pt x="324753" y="252165"/>
                    <a:pt x="342686" y="201369"/>
                    <a:pt x="377529" y="163349"/>
                  </a:cubicBezTo>
                  <a:cubicBezTo>
                    <a:pt x="404727" y="135987"/>
                    <a:pt x="441877" y="121179"/>
                    <a:pt x="480214" y="122415"/>
                  </a:cubicBezTo>
                  <a:cubicBezTo>
                    <a:pt x="524487" y="119970"/>
                    <a:pt x="567179" y="139405"/>
                    <a:pt x="594732" y="174547"/>
                  </a:cubicBezTo>
                  <a:cubicBezTo>
                    <a:pt x="622419" y="214122"/>
                    <a:pt x="635890" y="262088"/>
                    <a:pt x="632905" y="310478"/>
                  </a:cubicBezTo>
                  <a:lnTo>
                    <a:pt x="355389" y="310478"/>
                  </a:lnTo>
                  <a:cubicBezTo>
                    <a:pt x="353914" y="355026"/>
                    <a:pt x="370456" y="398258"/>
                    <a:pt x="401196" y="430190"/>
                  </a:cubicBezTo>
                  <a:cubicBezTo>
                    <a:pt x="425066" y="451734"/>
                    <a:pt x="456264" y="463084"/>
                    <a:pt x="488230" y="461856"/>
                  </a:cubicBezTo>
                  <a:cubicBezTo>
                    <a:pt x="514371" y="462732"/>
                    <a:pt x="540042" y="454708"/>
                    <a:pt x="561140" y="439072"/>
                  </a:cubicBezTo>
                  <a:cubicBezTo>
                    <a:pt x="578986" y="425351"/>
                    <a:pt x="591648" y="405865"/>
                    <a:pt x="597023" y="383850"/>
                  </a:cubicBezTo>
                  <a:close/>
                  <a:moveTo>
                    <a:pt x="356152" y="287694"/>
                  </a:moveTo>
                  <a:lnTo>
                    <a:pt x="603894" y="287694"/>
                  </a:lnTo>
                  <a:cubicBezTo>
                    <a:pt x="604543" y="246095"/>
                    <a:pt x="589056" y="205894"/>
                    <a:pt x="560759" y="175706"/>
                  </a:cubicBezTo>
                  <a:cubicBezTo>
                    <a:pt x="538909" y="155197"/>
                    <a:pt x="510012" y="144114"/>
                    <a:pt x="480214" y="144813"/>
                  </a:cubicBezTo>
                  <a:cubicBezTo>
                    <a:pt x="445740" y="143832"/>
                    <a:pt x="412812" y="159274"/>
                    <a:pt x="391271" y="186519"/>
                  </a:cubicBezTo>
                  <a:cubicBezTo>
                    <a:pt x="368671" y="215300"/>
                    <a:pt x="356301" y="250937"/>
                    <a:pt x="356152" y="287694"/>
                  </a:cubicBezTo>
                  <a:close/>
                  <a:moveTo>
                    <a:pt x="839802" y="154467"/>
                  </a:moveTo>
                  <a:lnTo>
                    <a:pt x="759639" y="154467"/>
                  </a:lnTo>
                  <a:lnTo>
                    <a:pt x="759639" y="409723"/>
                  </a:lnTo>
                  <a:cubicBezTo>
                    <a:pt x="759639" y="444092"/>
                    <a:pt x="775290" y="461083"/>
                    <a:pt x="806591" y="461083"/>
                  </a:cubicBezTo>
                  <a:cubicBezTo>
                    <a:pt x="820540" y="461218"/>
                    <a:pt x="834435" y="459264"/>
                    <a:pt x="847818" y="455291"/>
                  </a:cubicBezTo>
                  <a:lnTo>
                    <a:pt x="847818" y="478461"/>
                  </a:lnTo>
                  <a:cubicBezTo>
                    <a:pt x="834114" y="482153"/>
                    <a:pt x="820009" y="484099"/>
                    <a:pt x="805828" y="484253"/>
                  </a:cubicBezTo>
                  <a:cubicBezTo>
                    <a:pt x="785138" y="485825"/>
                    <a:pt x="764796" y="478214"/>
                    <a:pt x="750096" y="463400"/>
                  </a:cubicBezTo>
                  <a:cubicBezTo>
                    <a:pt x="737655" y="448297"/>
                    <a:pt x="731376" y="428962"/>
                    <a:pt x="732536" y="409337"/>
                  </a:cubicBezTo>
                  <a:lnTo>
                    <a:pt x="732536" y="154467"/>
                  </a:lnTo>
                  <a:lnTo>
                    <a:pt x="683293" y="154467"/>
                  </a:lnTo>
                  <a:lnTo>
                    <a:pt x="683293" y="132069"/>
                  </a:lnTo>
                  <a:lnTo>
                    <a:pt x="732536" y="132069"/>
                  </a:lnTo>
                  <a:lnTo>
                    <a:pt x="735208" y="49429"/>
                  </a:lnTo>
                  <a:lnTo>
                    <a:pt x="760021" y="49429"/>
                  </a:lnTo>
                  <a:lnTo>
                    <a:pt x="760021" y="132069"/>
                  </a:lnTo>
                  <a:lnTo>
                    <a:pt x="839802" y="132069"/>
                  </a:lnTo>
                  <a:close/>
                  <a:moveTo>
                    <a:pt x="971880" y="0"/>
                  </a:moveTo>
                  <a:lnTo>
                    <a:pt x="971880" y="42478"/>
                  </a:lnTo>
                  <a:cubicBezTo>
                    <a:pt x="976819" y="85187"/>
                    <a:pt x="949717" y="124989"/>
                    <a:pt x="908513" y="135545"/>
                  </a:cubicBezTo>
                  <a:lnTo>
                    <a:pt x="908513" y="115850"/>
                  </a:lnTo>
                  <a:cubicBezTo>
                    <a:pt x="920556" y="111891"/>
                    <a:pt x="930569" y="103288"/>
                    <a:pt x="936379" y="91908"/>
                  </a:cubicBezTo>
                  <a:cubicBezTo>
                    <a:pt x="942853" y="77643"/>
                    <a:pt x="945865" y="62020"/>
                    <a:pt x="945159" y="46340"/>
                  </a:cubicBezTo>
                  <a:lnTo>
                    <a:pt x="931417" y="46340"/>
                  </a:lnTo>
                  <a:lnTo>
                    <a:pt x="931417" y="0"/>
                  </a:lnTo>
                  <a:close/>
                  <a:moveTo>
                    <a:pt x="987531" y="386167"/>
                  </a:moveTo>
                  <a:lnTo>
                    <a:pt x="1015397" y="386167"/>
                  </a:lnTo>
                  <a:cubicBezTo>
                    <a:pt x="1017912" y="409932"/>
                    <a:pt x="1031162" y="431175"/>
                    <a:pt x="1051279" y="443706"/>
                  </a:cubicBezTo>
                  <a:cubicBezTo>
                    <a:pt x="1072526" y="457171"/>
                    <a:pt x="1097216" y="464018"/>
                    <a:pt x="1122281" y="463400"/>
                  </a:cubicBezTo>
                  <a:cubicBezTo>
                    <a:pt x="1150842" y="465107"/>
                    <a:pt x="1178971" y="455716"/>
                    <a:pt x="1200917" y="437141"/>
                  </a:cubicBezTo>
                  <a:cubicBezTo>
                    <a:pt x="1215518" y="424332"/>
                    <a:pt x="1223881" y="405719"/>
                    <a:pt x="1223820" y="386167"/>
                  </a:cubicBezTo>
                  <a:cubicBezTo>
                    <a:pt x="1224633" y="363634"/>
                    <a:pt x="1212617" y="342621"/>
                    <a:pt x="1192900" y="332104"/>
                  </a:cubicBezTo>
                  <a:cubicBezTo>
                    <a:pt x="1166172" y="317934"/>
                    <a:pt x="1137027" y="309023"/>
                    <a:pt x="1107012" y="305844"/>
                  </a:cubicBezTo>
                  <a:cubicBezTo>
                    <a:pt x="1034101" y="294259"/>
                    <a:pt x="997456" y="262593"/>
                    <a:pt x="997456" y="211619"/>
                  </a:cubicBezTo>
                  <a:cubicBezTo>
                    <a:pt x="996856" y="185175"/>
                    <a:pt x="1009675" y="160258"/>
                    <a:pt x="1031429" y="145585"/>
                  </a:cubicBezTo>
                  <a:cubicBezTo>
                    <a:pt x="1057253" y="128994"/>
                    <a:pt x="1087524" y="120900"/>
                    <a:pt x="1118082" y="122415"/>
                  </a:cubicBezTo>
                  <a:cubicBezTo>
                    <a:pt x="1151235" y="121157"/>
                    <a:pt x="1183819" y="131374"/>
                    <a:pt x="1210460" y="151377"/>
                  </a:cubicBezTo>
                  <a:cubicBezTo>
                    <a:pt x="1230844" y="166997"/>
                    <a:pt x="1244514" y="189949"/>
                    <a:pt x="1248633" y="215481"/>
                  </a:cubicBezTo>
                  <a:lnTo>
                    <a:pt x="1221530" y="215481"/>
                  </a:lnTo>
                  <a:cubicBezTo>
                    <a:pt x="1217896" y="192687"/>
                    <a:pt x="1203711" y="173024"/>
                    <a:pt x="1183357" y="162576"/>
                  </a:cubicBezTo>
                  <a:cubicBezTo>
                    <a:pt x="1162828" y="150263"/>
                    <a:pt x="1139264" y="144103"/>
                    <a:pt x="1115410" y="144813"/>
                  </a:cubicBezTo>
                  <a:cubicBezTo>
                    <a:pt x="1089685" y="142960"/>
                    <a:pt x="1064174" y="150647"/>
                    <a:pt x="1043645" y="166438"/>
                  </a:cubicBezTo>
                  <a:cubicBezTo>
                    <a:pt x="1030979" y="176764"/>
                    <a:pt x="1023783" y="192464"/>
                    <a:pt x="1024177" y="208916"/>
                  </a:cubicBezTo>
                  <a:cubicBezTo>
                    <a:pt x="1022989" y="227852"/>
                    <a:pt x="1031490" y="246079"/>
                    <a:pt x="1046698" y="257187"/>
                  </a:cubicBezTo>
                  <a:cubicBezTo>
                    <a:pt x="1070121" y="271093"/>
                    <a:pt x="1096098" y="280027"/>
                    <a:pt x="1123044" y="283447"/>
                  </a:cubicBezTo>
                  <a:cubicBezTo>
                    <a:pt x="1159167" y="287662"/>
                    <a:pt x="1193675" y="300935"/>
                    <a:pt x="1223439" y="322063"/>
                  </a:cubicBezTo>
                  <a:cubicBezTo>
                    <a:pt x="1242746" y="337459"/>
                    <a:pt x="1253546" y="361320"/>
                    <a:pt x="1252450" y="386167"/>
                  </a:cubicBezTo>
                  <a:cubicBezTo>
                    <a:pt x="1252946" y="415824"/>
                    <a:pt x="1238582" y="443721"/>
                    <a:pt x="1214277" y="460311"/>
                  </a:cubicBezTo>
                  <a:cubicBezTo>
                    <a:pt x="1187568" y="479090"/>
                    <a:pt x="1155548" y="488574"/>
                    <a:pt x="1123044" y="487343"/>
                  </a:cubicBezTo>
                  <a:cubicBezTo>
                    <a:pt x="1087971" y="489308"/>
                    <a:pt x="1053383" y="478329"/>
                    <a:pt x="1025703" y="456449"/>
                  </a:cubicBezTo>
                  <a:cubicBezTo>
                    <a:pt x="1004498" y="438929"/>
                    <a:pt x="990932" y="413697"/>
                    <a:pt x="987912" y="386167"/>
                  </a:cubicBezTo>
                  <a:close/>
                </a:path>
              </a:pathLst>
            </a:custGeom>
            <a:solidFill>
              <a:srgbClr val="13284C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473D957-A90E-44DB-FE1F-69601582C8F5}"/>
                </a:ext>
              </a:extLst>
            </p:cNvPr>
            <p:cNvSpPr/>
            <p:nvPr/>
          </p:nvSpPr>
          <p:spPr>
            <a:xfrm>
              <a:off x="3969626" y="3334892"/>
              <a:ext cx="712627" cy="484084"/>
            </a:xfrm>
            <a:custGeom>
              <a:avLst/>
              <a:gdLst>
                <a:gd name="connsiteX0" fmla="*/ 15211 w 712627"/>
                <a:gd name="connsiteY0" fmla="*/ 388870 h 484084"/>
                <a:gd name="connsiteX1" fmla="*/ 43840 w 712627"/>
                <a:gd name="connsiteY1" fmla="*/ 388870 h 484084"/>
                <a:gd name="connsiteX2" fmla="*/ 84303 w 712627"/>
                <a:gd name="connsiteY2" fmla="*/ 446023 h 484084"/>
                <a:gd name="connsiteX3" fmla="*/ 151106 w 712627"/>
                <a:gd name="connsiteY3" fmla="*/ 461083 h 484084"/>
                <a:gd name="connsiteX4" fmla="*/ 237376 w 712627"/>
                <a:gd name="connsiteY4" fmla="*/ 427487 h 484084"/>
                <a:gd name="connsiteX5" fmla="*/ 263334 w 712627"/>
                <a:gd name="connsiteY5" fmla="*/ 353343 h 484084"/>
                <a:gd name="connsiteX6" fmla="*/ 263334 w 712627"/>
                <a:gd name="connsiteY6" fmla="*/ 269544 h 484084"/>
                <a:gd name="connsiteX7" fmla="*/ 212946 w 712627"/>
                <a:gd name="connsiteY7" fmla="*/ 323608 h 484084"/>
                <a:gd name="connsiteX8" fmla="*/ 143089 w 712627"/>
                <a:gd name="connsiteY8" fmla="*/ 341372 h 484084"/>
                <a:gd name="connsiteX9" fmla="*/ 38496 w 712627"/>
                <a:gd name="connsiteY9" fmla="*/ 293101 h 484084"/>
                <a:gd name="connsiteX10" fmla="*/ 323 w 712627"/>
                <a:gd name="connsiteY10" fmla="*/ 174161 h 484084"/>
                <a:gd name="connsiteX11" fmla="*/ 48039 w 712627"/>
                <a:gd name="connsiteY11" fmla="*/ 40161 h 484084"/>
                <a:gd name="connsiteX12" fmla="*/ 143471 w 712627"/>
                <a:gd name="connsiteY12" fmla="*/ 1545 h 484084"/>
                <a:gd name="connsiteX13" fmla="*/ 219817 w 712627"/>
                <a:gd name="connsiteY13" fmla="*/ 24715 h 484084"/>
                <a:gd name="connsiteX14" fmla="*/ 262952 w 712627"/>
                <a:gd name="connsiteY14" fmla="*/ 75303 h 484084"/>
                <a:gd name="connsiteX15" fmla="*/ 267533 w 712627"/>
                <a:gd name="connsiteY15" fmla="*/ 11199 h 484084"/>
                <a:gd name="connsiteX16" fmla="*/ 288910 w 712627"/>
                <a:gd name="connsiteY16" fmla="*/ 11199 h 484084"/>
                <a:gd name="connsiteX17" fmla="*/ 288910 w 712627"/>
                <a:gd name="connsiteY17" fmla="*/ 354501 h 484084"/>
                <a:gd name="connsiteX18" fmla="*/ 248065 w 712627"/>
                <a:gd name="connsiteY18" fmla="*/ 451429 h 484084"/>
                <a:gd name="connsiteX19" fmla="*/ 151106 w 712627"/>
                <a:gd name="connsiteY19" fmla="*/ 483867 h 484084"/>
                <a:gd name="connsiteX20" fmla="*/ 55292 w 712627"/>
                <a:gd name="connsiteY20" fmla="*/ 456063 h 484084"/>
                <a:gd name="connsiteX21" fmla="*/ 15211 w 712627"/>
                <a:gd name="connsiteY21" fmla="*/ 388870 h 484084"/>
                <a:gd name="connsiteX22" fmla="*/ 147670 w 712627"/>
                <a:gd name="connsiteY22" fmla="*/ 24329 h 484084"/>
                <a:gd name="connsiteX23" fmla="*/ 59491 w 712627"/>
                <a:gd name="connsiteY23" fmla="*/ 65648 h 484084"/>
                <a:gd name="connsiteX24" fmla="*/ 28953 w 712627"/>
                <a:gd name="connsiteY24" fmla="*/ 173389 h 484084"/>
                <a:gd name="connsiteX25" fmla="*/ 67126 w 712627"/>
                <a:gd name="connsiteY25" fmla="*/ 286536 h 484084"/>
                <a:gd name="connsiteX26" fmla="*/ 146907 w 712627"/>
                <a:gd name="connsiteY26" fmla="*/ 318974 h 484084"/>
                <a:gd name="connsiteX27" fmla="*/ 232796 w 712627"/>
                <a:gd name="connsiteY27" fmla="*/ 280357 h 484084"/>
                <a:gd name="connsiteX28" fmla="*/ 265242 w 712627"/>
                <a:gd name="connsiteY28" fmla="*/ 170686 h 484084"/>
                <a:gd name="connsiteX29" fmla="*/ 227070 w 712627"/>
                <a:gd name="connsiteY29" fmla="*/ 54836 h 484084"/>
                <a:gd name="connsiteX30" fmla="*/ 147670 w 712627"/>
                <a:gd name="connsiteY30" fmla="*/ 24329 h 484084"/>
                <a:gd name="connsiteX31" fmla="*/ 532834 w 712627"/>
                <a:gd name="connsiteY31" fmla="*/ 363769 h 484084"/>
                <a:gd name="connsiteX32" fmla="*/ 353040 w 712627"/>
                <a:gd name="connsiteY32" fmla="*/ 181884 h 484084"/>
                <a:gd name="connsiteX33" fmla="*/ 532834 w 712627"/>
                <a:gd name="connsiteY33" fmla="*/ 0 h 484084"/>
                <a:gd name="connsiteX34" fmla="*/ 712628 w 712627"/>
                <a:gd name="connsiteY34" fmla="*/ 181885 h 484084"/>
                <a:gd name="connsiteX35" fmla="*/ 712628 w 712627"/>
                <a:gd name="connsiteY35" fmla="*/ 182271 h 484084"/>
                <a:gd name="connsiteX36" fmla="*/ 532834 w 712627"/>
                <a:gd name="connsiteY36" fmla="*/ 363769 h 484084"/>
                <a:gd name="connsiteX37" fmla="*/ 532834 w 712627"/>
                <a:gd name="connsiteY37" fmla="*/ 29349 h 484084"/>
                <a:gd name="connsiteX38" fmla="*/ 380143 w 712627"/>
                <a:gd name="connsiteY38" fmla="*/ 183815 h 484084"/>
                <a:gd name="connsiteX39" fmla="*/ 532834 w 712627"/>
                <a:gd name="connsiteY39" fmla="*/ 338282 h 484084"/>
                <a:gd name="connsiteX40" fmla="*/ 685525 w 712627"/>
                <a:gd name="connsiteY40" fmla="*/ 183815 h 484084"/>
                <a:gd name="connsiteX41" fmla="*/ 532834 w 712627"/>
                <a:gd name="connsiteY41" fmla="*/ 29349 h 48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2627" h="484084">
                  <a:moveTo>
                    <a:pt x="15211" y="388870"/>
                  </a:moveTo>
                  <a:lnTo>
                    <a:pt x="43840" y="388870"/>
                  </a:lnTo>
                  <a:cubicBezTo>
                    <a:pt x="47478" y="413388"/>
                    <a:pt x="62530" y="434646"/>
                    <a:pt x="84303" y="446023"/>
                  </a:cubicBezTo>
                  <a:cubicBezTo>
                    <a:pt x="104970" y="456631"/>
                    <a:pt x="127943" y="461809"/>
                    <a:pt x="151106" y="461083"/>
                  </a:cubicBezTo>
                  <a:cubicBezTo>
                    <a:pt x="183305" y="462991"/>
                    <a:pt x="214755" y="450746"/>
                    <a:pt x="237376" y="427487"/>
                  </a:cubicBezTo>
                  <a:cubicBezTo>
                    <a:pt x="255161" y="407086"/>
                    <a:pt x="264460" y="380521"/>
                    <a:pt x="263334" y="353343"/>
                  </a:cubicBezTo>
                  <a:lnTo>
                    <a:pt x="263334" y="269544"/>
                  </a:lnTo>
                  <a:cubicBezTo>
                    <a:pt x="252088" y="292135"/>
                    <a:pt x="234578" y="310922"/>
                    <a:pt x="212946" y="323608"/>
                  </a:cubicBezTo>
                  <a:cubicBezTo>
                    <a:pt x="191672" y="335795"/>
                    <a:pt x="167532" y="341935"/>
                    <a:pt x="143089" y="341372"/>
                  </a:cubicBezTo>
                  <a:cubicBezTo>
                    <a:pt x="102710" y="342573"/>
                    <a:pt x="64068" y="324739"/>
                    <a:pt x="38496" y="293101"/>
                  </a:cubicBezTo>
                  <a:cubicBezTo>
                    <a:pt x="12035" y="259395"/>
                    <a:pt x="-1521" y="217164"/>
                    <a:pt x="323" y="174161"/>
                  </a:cubicBezTo>
                  <a:cubicBezTo>
                    <a:pt x="-2620" y="124764"/>
                    <a:pt x="14634" y="76313"/>
                    <a:pt x="48039" y="40161"/>
                  </a:cubicBezTo>
                  <a:cubicBezTo>
                    <a:pt x="73165" y="14434"/>
                    <a:pt x="107738" y="443"/>
                    <a:pt x="143471" y="1545"/>
                  </a:cubicBezTo>
                  <a:cubicBezTo>
                    <a:pt x="170662" y="1205"/>
                    <a:pt x="197303" y="9290"/>
                    <a:pt x="219817" y="24715"/>
                  </a:cubicBezTo>
                  <a:cubicBezTo>
                    <a:pt x="238438" y="37340"/>
                    <a:pt x="253340" y="54818"/>
                    <a:pt x="262952" y="75303"/>
                  </a:cubicBezTo>
                  <a:lnTo>
                    <a:pt x="267533" y="11199"/>
                  </a:lnTo>
                  <a:lnTo>
                    <a:pt x="288910" y="11199"/>
                  </a:lnTo>
                  <a:lnTo>
                    <a:pt x="288910" y="354501"/>
                  </a:lnTo>
                  <a:cubicBezTo>
                    <a:pt x="290440" y="391388"/>
                    <a:pt x="275431" y="427004"/>
                    <a:pt x="248065" y="451429"/>
                  </a:cubicBezTo>
                  <a:cubicBezTo>
                    <a:pt x="220683" y="473742"/>
                    <a:pt x="186240" y="485265"/>
                    <a:pt x="151106" y="483867"/>
                  </a:cubicBezTo>
                  <a:cubicBezTo>
                    <a:pt x="116991" y="485701"/>
                    <a:pt x="83257" y="475912"/>
                    <a:pt x="55292" y="456063"/>
                  </a:cubicBezTo>
                  <a:cubicBezTo>
                    <a:pt x="33969" y="439639"/>
                    <a:pt x="19639" y="415608"/>
                    <a:pt x="15211" y="388870"/>
                  </a:cubicBezTo>
                  <a:close/>
                  <a:moveTo>
                    <a:pt x="147670" y="24329"/>
                  </a:moveTo>
                  <a:cubicBezTo>
                    <a:pt x="113441" y="23070"/>
                    <a:pt x="80677" y="38423"/>
                    <a:pt x="59491" y="65648"/>
                  </a:cubicBezTo>
                  <a:cubicBezTo>
                    <a:pt x="37641" y="97074"/>
                    <a:pt x="26884" y="135025"/>
                    <a:pt x="28953" y="173389"/>
                  </a:cubicBezTo>
                  <a:cubicBezTo>
                    <a:pt x="26147" y="214759"/>
                    <a:pt x="39905" y="255532"/>
                    <a:pt x="67126" y="286536"/>
                  </a:cubicBezTo>
                  <a:cubicBezTo>
                    <a:pt x="88163" y="308011"/>
                    <a:pt x="117029" y="319750"/>
                    <a:pt x="146907" y="318974"/>
                  </a:cubicBezTo>
                  <a:cubicBezTo>
                    <a:pt x="179884" y="320152"/>
                    <a:pt x="211560" y="305910"/>
                    <a:pt x="232796" y="280357"/>
                  </a:cubicBezTo>
                  <a:cubicBezTo>
                    <a:pt x="256459" y="249021"/>
                    <a:pt x="267999" y="210021"/>
                    <a:pt x="265242" y="170686"/>
                  </a:cubicBezTo>
                  <a:cubicBezTo>
                    <a:pt x="268258" y="128470"/>
                    <a:pt x="254520" y="86778"/>
                    <a:pt x="227070" y="54836"/>
                  </a:cubicBezTo>
                  <a:cubicBezTo>
                    <a:pt x="205880" y="34048"/>
                    <a:pt x="177159" y="23013"/>
                    <a:pt x="147670" y="24329"/>
                  </a:cubicBezTo>
                  <a:close/>
                  <a:moveTo>
                    <a:pt x="532834" y="363769"/>
                  </a:moveTo>
                  <a:cubicBezTo>
                    <a:pt x="433535" y="363769"/>
                    <a:pt x="353040" y="282338"/>
                    <a:pt x="353040" y="181884"/>
                  </a:cubicBezTo>
                  <a:cubicBezTo>
                    <a:pt x="353040" y="81432"/>
                    <a:pt x="433539" y="0"/>
                    <a:pt x="532834" y="0"/>
                  </a:cubicBezTo>
                  <a:cubicBezTo>
                    <a:pt x="632133" y="0"/>
                    <a:pt x="712628" y="81433"/>
                    <a:pt x="712628" y="181885"/>
                  </a:cubicBezTo>
                  <a:cubicBezTo>
                    <a:pt x="712628" y="182014"/>
                    <a:pt x="712628" y="182142"/>
                    <a:pt x="712628" y="182271"/>
                  </a:cubicBezTo>
                  <a:cubicBezTo>
                    <a:pt x="712418" y="282574"/>
                    <a:pt x="631984" y="363769"/>
                    <a:pt x="532834" y="363769"/>
                  </a:cubicBezTo>
                  <a:close/>
                  <a:moveTo>
                    <a:pt x="532834" y="29349"/>
                  </a:moveTo>
                  <a:cubicBezTo>
                    <a:pt x="448506" y="29349"/>
                    <a:pt x="380143" y="98506"/>
                    <a:pt x="380143" y="183815"/>
                  </a:cubicBezTo>
                  <a:cubicBezTo>
                    <a:pt x="380143" y="269124"/>
                    <a:pt x="448506" y="338282"/>
                    <a:pt x="532834" y="338282"/>
                  </a:cubicBezTo>
                  <a:cubicBezTo>
                    <a:pt x="617162" y="338282"/>
                    <a:pt x="685525" y="269124"/>
                    <a:pt x="685525" y="183815"/>
                  </a:cubicBezTo>
                  <a:cubicBezTo>
                    <a:pt x="685525" y="98506"/>
                    <a:pt x="617162" y="29349"/>
                    <a:pt x="532834" y="29349"/>
                  </a:cubicBezTo>
                  <a:close/>
                </a:path>
              </a:pathLst>
            </a:custGeom>
            <a:solidFill>
              <a:srgbClr val="01BCEA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FC0C7-6576-9253-B080-100BA0881EBA}"/>
              </a:ext>
            </a:extLst>
          </p:cNvPr>
          <p:cNvGrpSpPr/>
          <p:nvPr userDrawn="1"/>
        </p:nvGrpSpPr>
        <p:grpSpPr>
          <a:xfrm>
            <a:off x="1600864" y="3129150"/>
            <a:ext cx="1858709" cy="506684"/>
            <a:chOff x="3837709" y="836121"/>
            <a:chExt cx="1468582" cy="400336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BB46A0-07A0-10D5-11EE-0E5FF5095BF3}"/>
                </a:ext>
              </a:extLst>
            </p:cNvPr>
            <p:cNvGrpSpPr/>
            <p:nvPr/>
          </p:nvGrpSpPr>
          <p:grpSpPr>
            <a:xfrm>
              <a:off x="3837709" y="1047428"/>
              <a:ext cx="563901" cy="126511"/>
              <a:chOff x="2826390" y="-407669"/>
              <a:chExt cx="1216132" cy="272841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9127ACC0-5F32-4585-1648-69860993265D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F2E3928-265C-F6A5-02AF-EE6D6A1DFFDB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4EA9DD5-722A-A590-43D5-CB0CDDBB1205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FC0A59E-CFFD-6F9A-FF5B-59B06811611E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FA0181D-9F00-1309-79B9-B148CE656ADE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03B08E-F8DB-E36D-85F4-0662025BD112}"/>
                </a:ext>
              </a:extLst>
            </p:cNvPr>
            <p:cNvGrpSpPr/>
            <p:nvPr/>
          </p:nvGrpSpPr>
          <p:grpSpPr>
            <a:xfrm>
              <a:off x="4468299" y="836121"/>
              <a:ext cx="837992" cy="400336"/>
              <a:chOff x="4186345" y="-863385"/>
              <a:chExt cx="1807247" cy="863385"/>
            </a:xfrm>
            <a:grpFill/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9C4C138-063C-E604-4D14-744DB8F7B104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DC2F9DC-466E-5EB7-53FB-F2694022AA05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E2A24BDC-BB87-591F-B02F-FF412F632B25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17CA2688-4B51-A0A1-B32E-A50BE422F584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EE85DF5-3922-222F-F75B-BEE9AA50BB0C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A71F9E-7DB9-9F4C-8598-6A21BDA78079}"/>
              </a:ext>
            </a:extLst>
          </p:cNvPr>
          <p:cNvSpPr txBox="1"/>
          <p:nvPr userDrawn="1"/>
        </p:nvSpPr>
        <p:spPr>
          <a:xfrm>
            <a:off x="5646935" y="6308789"/>
            <a:ext cx="898131" cy="2974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lvl="0" algn="ctr">
              <a:defRPr sz="100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US" sz="1333" dirty="0"/>
              <a:t>#CiscoLive</a:t>
            </a:r>
          </a:p>
        </p:txBody>
      </p:sp>
    </p:spTree>
    <p:extLst>
      <p:ext uri="{BB962C8B-B14F-4D97-AF65-F5344CB8AC3E}">
        <p14:creationId xmlns:p14="http://schemas.microsoft.com/office/powerpoint/2010/main" val="4222617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60033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C04A61E-6C70-4946-9036-3A4E81151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7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F97DFD-A096-49B7-925B-58881F27F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61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BBEBF05-962E-4D3C-83C7-58DFFD28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16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ED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EA6B96-280E-4399-AC4F-1994ED583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8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DC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CF123D-4F1E-416B-A449-B5E72A47C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91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EB1967F-F635-4179-9B0F-13BB0798F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CC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CB8B3D9-D320-4D29-9F35-A1D6CD0A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46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0D85E69-ED1E-4922-9D7E-345AC5284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48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439FEF-58DD-4283-9B0D-A1A6B21E1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98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96B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B4937F-01EC-417D-81F5-1C1C6FAC1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4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85B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D741DA5-BC5C-4CCC-9E51-7A5A0AC6F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85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73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45F92B1-0923-42C3-8014-395154DED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930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61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2F36265-B52E-4888-AEF5-4B408D7C7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04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79012" y="381001"/>
            <a:ext cx="11431987" cy="6094051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863F65A-BF71-42E2-BBF8-5416C0323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7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2" y="1913963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64873D-48CC-47A1-BE1B-1CB1EB56C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815C8A-7FD0-4938-9C50-DABDFD24A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22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84EA9F0-4DAA-4CA2-8DFC-D80F4349E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14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6784"/>
            <a:ext cx="12192000" cy="6855416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02" y="707668"/>
            <a:ext cx="5416681" cy="67467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911978" y="1922141"/>
            <a:ext cx="9899032" cy="1143224"/>
          </a:xfrm>
          <a:prstGeom prst="rect">
            <a:avLst/>
          </a:prstGeom>
          <a:solidFill>
            <a:srgbClr val="85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8" y="3065365"/>
            <a:ext cx="9897805" cy="1143224"/>
          </a:xfrm>
          <a:prstGeom prst="rect">
            <a:avLst/>
          </a:prstGeom>
          <a:solidFill>
            <a:srgbClr val="96B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911978" y="4195266"/>
            <a:ext cx="9899022" cy="1143224"/>
          </a:xfrm>
          <a:prstGeom prst="rect">
            <a:avLst/>
          </a:prstGeom>
          <a:solidFill>
            <a:srgbClr val="A8C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 userDrawn="1"/>
        </p:nvSpPr>
        <p:spPr>
          <a:xfrm>
            <a:off x="1911978" y="5331828"/>
            <a:ext cx="9899022" cy="1143224"/>
          </a:xfrm>
          <a:prstGeom prst="rect">
            <a:avLst/>
          </a:prstGeom>
          <a:solidFill>
            <a:srgbClr val="BAD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93727" y="259355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444126" y="6670132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5228284" y="2068825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OFFICE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MOBILE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185210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Peter </a:t>
            </a:r>
            <a:r>
              <a:rPr lang="en-US" sz="1000" b="1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Kolenič</a:t>
            </a:r>
            <a:endParaRPr lang="en-US" sz="1000" b="1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Director, EMEAR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4379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(903) 500 494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pkolenic@2Ring.com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182934" y="2068825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Thijs Koolaard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Channel Development Manager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 4471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(918) 858056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Thijs.Koolaard@2Ring.com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 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228284" y="3202759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4703" y="3202758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noProof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Galvaniho</a:t>
            </a: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15/C</a:t>
            </a: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821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04, Bratislava, Slovak Republic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+421 (2) 5822-4550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5"/>
              </a:rPr>
              <a:t>info@2Ring.com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228284" y="4356544"/>
            <a:ext cx="11164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ADDRESS</a:t>
            </a:r>
          </a:p>
          <a:p>
            <a:endParaRPr lang="en-US" sz="100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PHONE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EMAIL</a:t>
            </a:r>
          </a:p>
          <a:p>
            <a:r>
              <a:rPr lang="en-US" sz="10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4703" y="4356543"/>
            <a:ext cx="2261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8880 Cal Center Drive, Suite 400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Sacramento, CA, 95826, USA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426-3790</a:t>
            </a:r>
            <a:endParaRPr lang="en-US" sz="1000" baseline="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7"/>
              </a:rPr>
              <a:t>Info-na@2Ring.com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6"/>
              </a:rPr>
              <a:t>www.2Ring.com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342647" y="2068825"/>
            <a:ext cx="2505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Michal Grebáč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Strategic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Sales &amp; Marketing Director</a:t>
            </a:r>
            <a:endParaRPr lang="en-US" sz="1000" noProof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</a:t>
            </a:r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282-9514</a:t>
            </a:r>
          </a:p>
          <a:p>
            <a:r>
              <a:rPr lang="en-US" sz="1000" baseline="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(916) 514-3355</a:t>
            </a:r>
          </a:p>
          <a:p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8"/>
              </a:rPr>
              <a:t>mgrebac@2Ring.com</a:t>
            </a:r>
            <a:r>
              <a:rPr lang="en-US" sz="1000" baseline="0" noProof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9185210" y="4335651"/>
            <a:ext cx="2120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Tom McCain</a:t>
            </a:r>
          </a:p>
          <a:p>
            <a:r>
              <a:rPr lang="en-US" sz="1000" noProof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Director of North American Sales</a:t>
            </a:r>
          </a:p>
          <a:p>
            <a:r>
              <a:rPr lang="en-US" sz="10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+1 (480) 255-7500</a:t>
            </a:r>
          </a:p>
          <a:p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9"/>
              </a:rPr>
              <a:t>tmccain@2Ring.com</a:t>
            </a:r>
            <a:r>
              <a:rPr lang="en-US" sz="1000" baseline="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84593" y="2256496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Questions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2096471" y="3400087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EMEAR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096467" y="4490218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Americas &amp; APAC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094489" y="5679032"/>
            <a:ext cx="314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t>Links to Remember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393105" y="5698934"/>
            <a:ext cx="2674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DW Product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F5FA"/>
                </a:solidFill>
                <a:latin typeface="Roboto" charset="0"/>
                <a:ea typeface="Roboto" charset="0"/>
                <a:cs typeface="Roboto" charset="0"/>
              </a:rPr>
              <a:t>System Requirements Simplified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9183230" y="5698934"/>
            <a:ext cx="235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0"/>
              </a:rPr>
              <a:t>2Ring.com/DW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10000"/>
                  </a:schemeClr>
                </a:solidFill>
                <a:latin typeface="Roboto" charset="0"/>
                <a:ea typeface="Roboto" charset="0"/>
                <a:cs typeface="Roboto" charset="0"/>
                <a:hlinkClick r:id="rId11"/>
              </a:rPr>
              <a:t>2Ring.com/SystemRequirements ..</a:t>
            </a:r>
            <a:endParaRPr lang="en-US" sz="1000">
              <a:solidFill>
                <a:schemeClr val="bg2">
                  <a:lumMod val="1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531F52FA-9340-4295-ABE6-112C41E7F4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83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>
              <a:buFont typeface="Helvetica" charset="0"/>
              <a:buChar char="‣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>
              <a:buFont typeface="Arial" charset="0"/>
              <a:buChar char="•"/>
              <a:tabLst/>
              <a:defRPr sz="2000" b="0" i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CCE2ED"/>
                </a:solidFill>
              </a:rPr>
              <a:t>‹#›</a:t>
            </a:fld>
            <a:endParaRPr lang="en-US" sz="1200">
              <a:solidFill>
                <a:srgbClr val="CCE2ED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7A6AD37-8E2C-4B04-A7D9-263CFD1CA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19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911978" y="381001"/>
            <a:ext cx="3065929" cy="1532963"/>
            <a:chOff x="1911978" y="381001"/>
            <a:chExt cx="3065929" cy="153296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1922929" y="385481"/>
              <a:ext cx="3054978" cy="1528483"/>
            </a:xfrm>
            <a:prstGeom prst="rect">
              <a:avLst/>
            </a:prstGeom>
            <a:solidFill>
              <a:srgbClr val="73A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978" y="381001"/>
              <a:ext cx="1532963" cy="15329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26" y="381001"/>
              <a:ext cx="1532963" cy="1532963"/>
            </a:xfrm>
            <a:prstGeom prst="rect">
              <a:avLst/>
            </a:prstGeom>
          </p:spPr>
        </p:pic>
      </p:grp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71C2CC-A0C3-4FFF-B027-3F41F57DF9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76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4"/>
            <a:ext cx="7221940" cy="2270684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184646"/>
            <a:ext cx="7221940" cy="114681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C1C162-B65C-4AE3-AE60-26E8A0F6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4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911978" y="381001"/>
            <a:ext cx="3065929" cy="1532963"/>
            <a:chOff x="1911978" y="381001"/>
            <a:chExt cx="3065929" cy="153296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922929" y="385481"/>
              <a:ext cx="3054978" cy="1528483"/>
            </a:xfrm>
            <a:prstGeom prst="rect">
              <a:avLst/>
            </a:prstGeom>
            <a:solidFill>
              <a:srgbClr val="73AC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978" y="381001"/>
              <a:ext cx="1532963" cy="15329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26" y="381001"/>
              <a:ext cx="1532963" cy="1532963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D9D807-0606-46BA-9422-EA05EDED3D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08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62001" y="1913963"/>
            <a:ext cx="6457666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457667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015ED62-FD99-4E9E-A24C-95E9429F3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30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913963"/>
            <a:ext cx="6870441" cy="270532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defRPr sz="4000" b="0" i="0" baseline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r>
              <a:rPr lang="en-US" kern="0"/>
              <a:t>What’s new with </a:t>
            </a:r>
            <a:br>
              <a:rPr lang="en-US" kern="0"/>
            </a:br>
            <a:r>
              <a:rPr lang="en-US" kern="0"/>
              <a:t>2Ring </a:t>
            </a:r>
            <a:r>
              <a:rPr lang="en-US" kern="0" err="1"/>
              <a:t>Dashoards</a:t>
            </a:r>
            <a:r>
              <a:rPr lang="en-US" kern="0"/>
              <a:t> </a:t>
            </a:r>
            <a:br>
              <a:rPr lang="en-US" kern="0"/>
            </a:br>
            <a:r>
              <a:rPr lang="en-US" kern="0"/>
              <a:t>&amp; Wallboards ..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C578553-0012-4CFE-9C6E-F11133CB67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83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600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62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52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28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48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10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2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334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096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58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620000" y="1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382000" y="1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44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906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0668000" y="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1430000" y="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0" y="762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0" y="1524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0" y="2286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 rot="5400000">
            <a:off x="-1" y="3048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 rot="5400000">
            <a:off x="-1" y="3810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 rot="5400000">
            <a:off x="-1" y="4572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 rot="5400000">
            <a:off x="-1" y="5334000"/>
            <a:ext cx="7620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 rot="5400000">
            <a:off x="-1" y="6096000"/>
            <a:ext cx="762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-1" y="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380999" y="381000"/>
            <a:ext cx="381000" cy="381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1911977" y="-1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-1" y="1904999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11811000" y="6477000"/>
            <a:ext cx="381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379010" y="2100714"/>
            <a:ext cx="185285" cy="18528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379010" y="1913964"/>
            <a:ext cx="185285" cy="185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4619295"/>
            <a:ext cx="7949514" cy="5754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 b="0" i="0" baseline="0">
                <a:solidFill>
                  <a:srgbClr val="C3E1E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60033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>
          <a:xfrm>
            <a:off x="4384988" y="973905"/>
            <a:ext cx="3054978" cy="152848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 userDrawn="1"/>
        </p:nvSpPr>
        <p:spPr>
          <a:xfrm>
            <a:off x="1911975" y="385481"/>
            <a:ext cx="3054978" cy="1528483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762000" y="6093967"/>
            <a:ext cx="770268" cy="764033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 txBox="1">
            <a:spLocks/>
          </p:cNvSpPr>
          <p:nvPr userDrawn="1"/>
        </p:nvSpPr>
        <p:spPr>
          <a:xfrm>
            <a:off x="762000" y="4619295"/>
            <a:ext cx="6870441" cy="109570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kern="120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CCE2ED"/>
                </a:solidFill>
              </a:rPr>
              <a:t>SubHeader</a:t>
            </a:r>
            <a:endParaRPr lang="en-US">
              <a:solidFill>
                <a:srgbClr val="CCE2ED"/>
              </a:solidFill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6108CBA-278E-4DE0-8F4D-0219805B47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95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-944549" y="3680840"/>
            <a:ext cx="418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US: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Michal Grebac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2"/>
              </a:rPr>
              <a:t>mgrebac@2Ring.com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EMEAR: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Thijs </a:t>
            </a:r>
            <a:r>
              <a:rPr lang="en-US" sz="1200" b="0" i="0" err="1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Koolaard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3"/>
              </a:rPr>
              <a:t>Thijs.Koolaard@2ring.com</a:t>
            </a:r>
            <a:r>
              <a:rPr lang="en-US" sz="1200">
                <a:solidFill>
                  <a:srgbClr val="DCEBF2"/>
                </a:solidFill>
                <a:latin typeface="Roboto" charset="0"/>
                <a:ea typeface="Roboto" charset="0"/>
                <a:cs typeface="Roboto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sz="1200" b="0" i="0">
                <a:solidFill>
                  <a:srgbClr val="DCEBF2"/>
                </a:solidFill>
                <a:latin typeface="Roboto Medium" charset="0"/>
                <a:ea typeface="Roboto Medium" charset="0"/>
                <a:cs typeface="Roboto Medium" charset="0"/>
              </a:rPr>
              <a:t>LATAM &amp; APAC: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Jawad Shoaib .. 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  <a:hlinkClick r:id="rId4"/>
              </a:rPr>
              <a:t>jawad@2Ring.com</a:t>
            </a:r>
            <a:r>
              <a:rPr lang="en-US" sz="12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rPr>
              <a:t> 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EA0410F-A38A-491A-A2C9-BB99B672C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27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H="1">
            <a:off x="379010" y="1913961"/>
            <a:ext cx="1532959" cy="4561091"/>
          </a:xfrm>
          <a:prstGeom prst="rect">
            <a:avLst/>
          </a:prstGeom>
          <a:solidFill>
            <a:srgbClr val="73A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11977" y="1913963"/>
            <a:ext cx="9899022" cy="4561089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911980" y="381001"/>
            <a:ext cx="9899020" cy="153296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3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0146506" y="4004010"/>
            <a:ext cx="3709986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Every @</a:t>
            </a:r>
            <a:r>
              <a:rPr lang="en-US" sz="1200" b="0" i="0" err="1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CiscoCC</a:t>
            </a:r>
            <a:r>
              <a:rPr lang="en-US" sz="1200" b="0" i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Needs</a:t>
            </a:r>
            <a:r>
              <a:rPr lang="en-US" sz="1200" b="0" i="0" baseline="0">
                <a:solidFill>
                  <a:srgbClr val="5196C4"/>
                </a:solidFill>
                <a:latin typeface="Roboto Medium" charset="0"/>
                <a:ea typeface="Roboto Medium" charset="0"/>
                <a:cs typeface="Roboto Medium" charset="0"/>
              </a:rPr>
              <a:t> 2Ring ..</a:t>
            </a:r>
            <a:endParaRPr lang="en-US" sz="1200" b="0" i="0">
              <a:solidFill>
                <a:srgbClr val="5196C4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11975" y="1913963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625714" y="6289767"/>
            <a:ext cx="185285" cy="185285"/>
          </a:xfrm>
          <a:prstGeom prst="rect">
            <a:avLst/>
          </a:prstGeom>
          <a:solidFill>
            <a:srgbClr val="519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79012" y="6092106"/>
            <a:ext cx="1532963" cy="38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BFE8C72-A5A6-468F-A77B-69A7997F2DB5}" type="slidenum">
              <a:rPr lang="en-US" sz="1200" smtClean="0">
                <a:solidFill>
                  <a:srgbClr val="DCEBF2"/>
                </a:solidFill>
              </a:rPr>
              <a:t>‹#›</a:t>
            </a:fld>
            <a:endParaRPr lang="en-US" sz="1200">
              <a:solidFill>
                <a:srgbClr val="DCEBF2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097260" y="2099248"/>
            <a:ext cx="9528451" cy="4190519"/>
          </a:xfrm>
          <a:prstGeom prst="rect">
            <a:avLst/>
          </a:prstGeom>
        </p:spPr>
        <p:txBody>
          <a:bodyPr numCol="1" anchor="ctr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2546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709613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877888" indent="-342900">
              <a:buFont typeface="Arial" charset="0"/>
              <a:buChar char="•"/>
              <a:tabLst/>
              <a:defRPr sz="2000" b="0" i="0">
                <a:solidFill>
                  <a:srgbClr val="DCEBF2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>
              <a:defRPr sz="2000" b="0" i="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Business Value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BB2AC4-E445-485F-A23F-83CAEA7EE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2" y="381001"/>
            <a:ext cx="1532963" cy="15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68" r:id="rId30"/>
    <p:sldLayoutId id="2147483882" r:id="rId31"/>
    <p:sldLayoutId id="2147483883" r:id="rId32"/>
    <p:sldLayoutId id="2147483884" r:id="rId33"/>
    <p:sldLayoutId id="2147483885" r:id="rId34"/>
    <p:sldLayoutId id="2147483886" r:id="rId35"/>
    <p:sldLayoutId id="2147483887" r:id="rId36"/>
    <p:sldLayoutId id="2147483889" r:id="rId37"/>
    <p:sldLayoutId id="2147483890" r:id="rId38"/>
    <p:sldLayoutId id="2147483891" r:id="rId39"/>
    <p:sldLayoutId id="2147483892" r:id="rId40"/>
    <p:sldLayoutId id="2147483919" r:id="rId41"/>
    <p:sldLayoutId id="2147483893" r:id="rId42"/>
    <p:sldLayoutId id="2147483894" r:id="rId43"/>
    <p:sldLayoutId id="2147483920" r:id="rId44"/>
    <p:sldLayoutId id="2147483895" r:id="rId45"/>
    <p:sldLayoutId id="2147483896" r:id="rId46"/>
    <p:sldLayoutId id="2147483897" r:id="rId47"/>
    <p:sldLayoutId id="2147483921" r:id="rId48"/>
    <p:sldLayoutId id="2147483898" r:id="rId49"/>
    <p:sldLayoutId id="2147483899" r:id="rId50"/>
    <p:sldLayoutId id="2147483900" r:id="rId51"/>
    <p:sldLayoutId id="2147483901" r:id="rId52"/>
    <p:sldLayoutId id="2147483902" r:id="rId53"/>
    <p:sldLayoutId id="2147483903" r:id="rId54"/>
    <p:sldLayoutId id="2147483904" r:id="rId55"/>
    <p:sldLayoutId id="2147483905" r:id="rId56"/>
    <p:sldLayoutId id="2147483906" r:id="rId57"/>
    <p:sldLayoutId id="2147483907" r:id="rId58"/>
    <p:sldLayoutId id="2147483908" r:id="rId59"/>
    <p:sldLayoutId id="2147483909" r:id="rId60"/>
    <p:sldLayoutId id="2147483910" r:id="rId61"/>
    <p:sldLayoutId id="2147483911" r:id="rId62"/>
    <p:sldLayoutId id="2147483912" r:id="rId63"/>
    <p:sldLayoutId id="2147483924" r:id="rId64"/>
    <p:sldLayoutId id="2147483913" r:id="rId65"/>
    <p:sldLayoutId id="2147483914" r:id="rId66"/>
    <p:sldLayoutId id="2147483915" r:id="rId67"/>
    <p:sldLayoutId id="2147483923" r:id="rId68"/>
    <p:sldLayoutId id="2147483916" r:id="rId69"/>
    <p:sldLayoutId id="2147483763" r:id="rId70"/>
    <p:sldLayoutId id="2147483917" r:id="rId71"/>
    <p:sldLayoutId id="2147483850" r:id="rId72"/>
    <p:sldLayoutId id="2147483851" r:id="rId73"/>
    <p:sldLayoutId id="2147483925" r:id="rId7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0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78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1" r:id="rId14"/>
    <p:sldLayoutId id="2147483792" r:id="rId15"/>
    <p:sldLayoutId id="2147483794" r:id="rId16"/>
    <p:sldLayoutId id="21474837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2ring.com/TryItServiceNow" TargetMode="Externa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shabbir@2Ring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ring.com/Webe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ring.com/TryItWXC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hyperlink" Target="http://www.2ring.com/TryItWXCCgrid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07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764A-8B1F-4274-A8DD-ACF8C21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Targets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96B2-481D-4DA9-91DD-9CD7B3539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1970" y="1986456"/>
            <a:ext cx="8445788" cy="4303312"/>
          </a:xfrm>
          <a:prstGeom prst="rect">
            <a:avLst/>
          </a:prstGeom>
        </p:spPr>
        <p:txBody>
          <a:bodyPr anchor="ctr"/>
          <a:lstStyle/>
          <a:p>
            <a:pPr marL="754063" indent="-34290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Set Team Targets</a:t>
            </a:r>
          </a:p>
          <a:p>
            <a:pPr marL="754063" indent="-34290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Display Agent Stats as a Team</a:t>
            </a:r>
          </a:p>
          <a:p>
            <a:pPr marL="754063" indent="-34290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Create Top 10 or Bottom 10 views</a:t>
            </a:r>
          </a:p>
          <a:p>
            <a:pPr marL="1120776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can use our new Widgets too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4C0B60-6EC5-A431-B076-4E4E7D47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Content &amp; Your Style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BC88A1-6191-E10A-BE01-19FA10BF41AA}"/>
              </a:ext>
            </a:extLst>
          </p:cNvPr>
          <p:cNvSpPr txBox="1">
            <a:spLocks/>
          </p:cNvSpPr>
          <p:nvPr/>
        </p:nvSpPr>
        <p:spPr>
          <a:xfrm>
            <a:off x="2100943" y="1907629"/>
            <a:ext cx="5256297" cy="4561091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a background image or settle on a solid color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Drag &amp; drop as many segments as needed, position and resize each to your liking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colors, font types, &amp; sizes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Filter, sort, and auto-page your grids for Agents , Queues etc.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scrolling banners/tickers/marquees 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Sequence segments or entire layouts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Combine multiple values into a single row (merge multiple queues into a single row)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external content such as current time, weather, videos, web pages or social media feeds ..</a:t>
            </a:r>
          </a:p>
        </p:txBody>
      </p:sp>
    </p:spTree>
    <p:extLst>
      <p:ext uri="{BB962C8B-B14F-4D97-AF65-F5344CB8AC3E}">
        <p14:creationId xmlns:p14="http://schemas.microsoft.com/office/powerpoint/2010/main" val="189683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Widgets: Talking Heads / Floor Maps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194560" y="1907629"/>
            <a:ext cx="3818614" cy="448772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Visualize data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about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Queues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Tasks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floor plan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0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Grids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282548" y="1907629"/>
            <a:ext cx="3274609" cy="436503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Grids now come with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Column Presets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Total Row</a:t>
            </a:r>
          </a:p>
          <a:p>
            <a:pPr lvl="1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Alternating Row Styles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8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Enhanced Banners, Tickers and Management..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282548" y="2188029"/>
            <a:ext cx="3329038" cy="394062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Multiline Banners / Tickers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Temporary Messages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 Messages Across Multiple Layouts</a:t>
            </a:r>
          </a:p>
        </p:txBody>
      </p:sp>
    </p:spTree>
    <p:extLst>
      <p:ext uri="{BB962C8B-B14F-4D97-AF65-F5344CB8AC3E}">
        <p14:creationId xmlns:p14="http://schemas.microsoft.com/office/powerpoint/2010/main" val="144172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Gamification: </a:t>
            </a:r>
            <a:r>
              <a:rPr lang="en-US" dirty="0" err="1"/>
              <a:t>Highligh</a:t>
            </a:r>
            <a:r>
              <a:rPr lang="en-US" dirty="0"/>
              <a:t> Personal Achievements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282548" y="2209800"/>
            <a:ext cx="3531888" cy="420188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Values as Images </a:t>
            </a:r>
            <a:br>
              <a:rPr lang="sk-S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used to deliver various gamification views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 User Attributes and Personalized </a:t>
            </a:r>
            <a:br>
              <a:rPr lang="sk-S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459348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Cloud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194560" y="2033111"/>
            <a:ext cx="5267597" cy="444194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new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 representation </a:t>
            </a:r>
            <a:br>
              <a:rPr lang="sk-S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trending terms/words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based </a:t>
            </a:r>
            <a:br>
              <a:rPr lang="sk-S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any data available </a:t>
            </a:r>
            <a:br>
              <a:rPr lang="sk-S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2Ring Dashboards &amp; Wallboards.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used to highlight the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active agents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busiest queues/teams/channels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often used wrap-up codes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115836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Visual Thresholds ..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008793" y="2243706"/>
            <a:ext cx="4589225" cy="423134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 More Powerful Features:</a:t>
            </a:r>
            <a:b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Ad-hoc Sorting &amp; Filtering in Agent/Queue/Channel/.. Grids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Without having to enter editing mode. This is perfect for supervisors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Threshold lines in Charts (MAX)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chart with calls handled 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Filling bars in Grids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queue grid showing calls offered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17CCED3-89BD-D0F6-699D-4459465D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5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Filtering – Business  Unit Level ..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61D6047-0D1C-1676-4733-A4FA67E2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194559" y="2254685"/>
            <a:ext cx="4898321" cy="117431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Benefits of IP Filtering</a:t>
            </a:r>
          </a:p>
          <a:p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 Use Cases</a:t>
            </a:r>
          </a:p>
        </p:txBody>
      </p:sp>
    </p:spTree>
    <p:extLst>
      <p:ext uri="{BB962C8B-B14F-4D97-AF65-F5344CB8AC3E}">
        <p14:creationId xmlns:p14="http://schemas.microsoft.com/office/powerpoint/2010/main" val="212068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93D5-8037-417E-B041-484630962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Real-Time Thresholds &amp; Alerts ..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C0F500-189C-24AD-4328-2A206D4C0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03BA65-540C-430B-BD22-304F3CC18B67}"/>
              </a:ext>
            </a:extLst>
          </p:cNvPr>
          <p:cNvSpPr txBox="1">
            <a:spLocks/>
          </p:cNvSpPr>
          <p:nvPr/>
        </p:nvSpPr>
        <p:spPr>
          <a:xfrm>
            <a:off x="1596283" y="1908175"/>
            <a:ext cx="4954588" cy="456882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Pick your metrics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Define your thresholds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alerts on your layout by</a:t>
            </a:r>
          </a:p>
          <a:p>
            <a:pPr marL="1036638" lvl="2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Changing color &amp; Blinking</a:t>
            </a:r>
          </a:p>
          <a:p>
            <a:pPr marL="1036638" lvl="2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Playing a sound / recording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 alerts via email or to IM Clients (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Webex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MS Teams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Discord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Slack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and/or via </a:t>
            </a:r>
            <a:r>
              <a:rPr lang="en-US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SMS/texting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</a:t>
            </a:r>
          </a:p>
          <a:p>
            <a:pPr marL="868363" lvl="1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Texting/WhatsApp through Webex Connect Account</a:t>
            </a:r>
          </a:p>
          <a:p>
            <a:pPr marL="639763" lvl="1" indent="0">
              <a:buFont typeface="Arial"/>
              <a:buNone/>
            </a:pPr>
            <a:endParaRPr lang="en-US" sz="2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639763" lvl="1" indent="0">
              <a:buFont typeface="Arial"/>
              <a:buNone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* Texting API from end user required</a:t>
            </a:r>
          </a:p>
        </p:txBody>
      </p:sp>
    </p:spTree>
    <p:extLst>
      <p:ext uri="{BB962C8B-B14F-4D97-AF65-F5344CB8AC3E}">
        <p14:creationId xmlns:p14="http://schemas.microsoft.com/office/powerpoint/2010/main" val="3056775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Ossamah Shabbir, CCIE # 26891, MBA</a:t>
            </a:r>
          </a:p>
          <a:p>
            <a:r>
              <a:rPr lang="en-US"/>
              <a:t>Pre-Sales Director at 2Ring</a:t>
            </a:r>
            <a:br>
              <a:rPr lang="en-US"/>
            </a:br>
            <a:r>
              <a:rPr lang="en-US"/>
              <a:t>@2RingCX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Session ID: VILCCT-1009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145" y="3730982"/>
            <a:ext cx="10838192" cy="507191"/>
          </a:xfrm>
        </p:spPr>
        <p:txBody>
          <a:bodyPr/>
          <a:lstStyle/>
          <a:p>
            <a:r>
              <a:rPr lang="en-US"/>
              <a:t>2Ring Dashboards &amp; Wallboards for Cisco Webex Contact Center (</a:t>
            </a:r>
            <a:r>
              <a:rPr lang="en-US" err="1"/>
              <a:t>WxCC</a:t>
            </a:r>
            <a:r>
              <a:rPr lang="en-US"/>
              <a:t>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67682" y="2960403"/>
            <a:ext cx="10732165" cy="859640"/>
          </a:xfrm>
        </p:spPr>
        <p:txBody>
          <a:bodyPr/>
          <a:lstStyle/>
          <a:p>
            <a:r>
              <a:rPr lang="en-US" sz="5400"/>
              <a:t>Personal Targets in Cisco Contact Centers incl. Webex Contact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3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DFD9D-4AAB-4F08-87A0-C9E2E3B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>
                <a:latin typeface="Roboto Medium"/>
                <a:ea typeface="Roboto Medium"/>
                <a:cs typeface="Roboto Medium"/>
              </a:rPr>
              <a:t>2Ring IM Alerts ..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5A2CAF-D233-6792-3ED5-130EDBE1C18D}"/>
              </a:ext>
            </a:extLst>
          </p:cNvPr>
          <p:cNvSpPr txBox="1">
            <a:spLocks/>
          </p:cNvSpPr>
          <p:nvPr/>
        </p:nvSpPr>
        <p:spPr>
          <a:xfrm>
            <a:off x="2194560" y="2033111"/>
            <a:ext cx="9404316" cy="7814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Get notified immediately when pre-defined KPI thresholds are exceeded, giving you insights in real-time</a:t>
            </a:r>
            <a:endParaRPr lang="en-US" sz="240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3DA11-3F98-CFD5-36E8-F03A90D82973}"/>
              </a:ext>
            </a:extLst>
          </p:cNvPr>
          <p:cNvSpPr txBox="1"/>
          <p:nvPr/>
        </p:nvSpPr>
        <p:spPr>
          <a:xfrm>
            <a:off x="2443478" y="2849785"/>
            <a:ext cx="426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 Alert in Slack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D960A-ADB7-2AA7-92CA-430DB072C51A}"/>
              </a:ext>
            </a:extLst>
          </p:cNvPr>
          <p:cNvSpPr txBox="1"/>
          <p:nvPr/>
        </p:nvSpPr>
        <p:spPr>
          <a:xfrm>
            <a:off x="6896718" y="2864656"/>
            <a:ext cx="5073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 Alert in Webex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7127495-1F83-14F9-F2DD-57D8BDF21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13967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9425-E220-4DE0-A91A-43021E6A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Units / Data Silos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79CAA-16ED-425F-BE7A-9125FAA73A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35629" y="2135188"/>
            <a:ext cx="5367338" cy="4189412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Split users among multiple BUs (layout or data silos), so everyone can only see and/or change their own boards</a:t>
            </a:r>
          </a:p>
          <a:p>
            <a:pPr marL="411163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Integrate 2Ring with Microsoft Azure AD for easy user management &amp; access control</a:t>
            </a:r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85D835-16DF-1189-53DC-A42624B9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74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BA74-5958-4A0B-A010-A813E508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Signage ..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DEBBFF-2B0A-55DE-BDBD-D615DC5C3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CA8A85-48E3-DC08-2598-8B3913825FDD}"/>
              </a:ext>
            </a:extLst>
          </p:cNvPr>
          <p:cNvSpPr txBox="1">
            <a:spLocks/>
          </p:cNvSpPr>
          <p:nvPr/>
        </p:nvSpPr>
        <p:spPr>
          <a:xfrm>
            <a:off x="2282546" y="1908175"/>
            <a:ext cx="3386734" cy="45672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Ability to display data from multiple sources and content types at once: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Media Feeds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Images / Videos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PPT / PDFs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Much More.</a:t>
            </a:r>
          </a:p>
        </p:txBody>
      </p:sp>
    </p:spTree>
    <p:extLst>
      <p:ext uri="{BB962C8B-B14F-4D97-AF65-F5344CB8AC3E}">
        <p14:creationId xmlns:p14="http://schemas.microsoft.com/office/powerpoint/2010/main" val="182913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AE16-425B-4BB7-8184-8889FA0A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Users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67BEF-D4FB-4CAD-A8C3-F0C906BAAB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2548" y="2098675"/>
            <a:ext cx="3320230" cy="419100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en-U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Make it easy for the corporate managers to see what’s happening in your contact center</a:t>
            </a:r>
          </a:p>
          <a:p>
            <a:r>
              <a:rPr lang="en-U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Share your layouts with other BU administrators</a:t>
            </a:r>
          </a:p>
          <a:p>
            <a:r>
              <a:rPr lang="en-U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Share Real Time CC Info with non Contact Center users via permalinks</a:t>
            </a:r>
          </a:p>
          <a:p>
            <a:r>
              <a:rPr lang="en-U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Embed 2Ring Layout in MS Teams Channel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8E4447E-759A-2530-4511-3AA87B540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7496-F933-442E-A661-36C6412F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ERP/ CRM System Integration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80451-E4AE-44B8-BDA5-EB378CB47C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2547" y="1908175"/>
            <a:ext cx="5315681" cy="4568825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 additional business relevant information (ERP / CRM Systems)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ServiceNow</a:t>
            </a: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Salesforce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</a:t>
            </a: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special layout for each department – e.g. service desk: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www.2Ring.com/TryItServiceNow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2F9F2F-3AE4-7D04-CDC8-83893BBE1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0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CD81-1AA2-4739-BB5A-B12B1671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Broadcast Messages to a Scrolling </a:t>
            </a:r>
            <a:r>
              <a:rPr lang="en-US"/>
              <a:t>T</a:t>
            </a:r>
            <a:r>
              <a:rPr lang="en-US" sz="3200"/>
              <a:t>ext Marquee ..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F912-BF10-43E5-B0CF-E265D78A9B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15243" y="1908175"/>
            <a:ext cx="5295899" cy="4503738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Send instant messages to a single board or to multiple boards at once </a:t>
            </a:r>
          </a:p>
          <a:p>
            <a:pPr marL="227013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 messages permanently </a:t>
            </a:r>
            <a:b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for </a:t>
            </a:r>
          </a:p>
          <a:p>
            <a:pPr marL="595313"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 number of minutes, or </a:t>
            </a:r>
          </a:p>
          <a:p>
            <a:pPr marL="595313" lvl="1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Until a certain date/time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FE76505-9AC0-6BCD-83F0-2AD6F4B62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764A-8B1F-4274-A8DD-ACF8C21B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Trending of Real Time Data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C96B2-481D-4DA9-91DD-9CD7B353933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84615" y="1928813"/>
            <a:ext cx="3450772" cy="4297816"/>
          </a:xfrm>
          <a:prstGeom prst="rect">
            <a:avLst/>
          </a:prstGeom>
        </p:spPr>
        <p:txBody>
          <a:bodyPr anchor="ctr"/>
          <a:lstStyle/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Calls in Queue Today vs Yesterday</a:t>
            </a:r>
          </a:p>
          <a:p>
            <a:pPr marL="411163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Wait Time This Month vs Last Month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4C0B60-6EC5-A431-B076-4E4E7D47D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69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2Ring Power Tool (Personalized Stats) ..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AD7448-E823-48F2-9F38-B6892F4D72FF}"/>
              </a:ext>
            </a:extLst>
          </p:cNvPr>
          <p:cNvSpPr txBox="1">
            <a:spLocks/>
          </p:cNvSpPr>
          <p:nvPr/>
        </p:nvSpPr>
        <p:spPr>
          <a:xfrm>
            <a:off x="2097264" y="2087039"/>
            <a:ext cx="2422184" cy="1765294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Personalized grids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– create one layout and every agent sees his/her metrics only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Flexible window size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with embedded layout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auto-resizing to the space provided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1743362-7F99-4D82-857B-4282BA1A1342}"/>
              </a:ext>
            </a:extLst>
          </p:cNvPr>
          <p:cNvSpPr txBox="1">
            <a:spLocks/>
          </p:cNvSpPr>
          <p:nvPr/>
        </p:nvSpPr>
        <p:spPr>
          <a:xfrm>
            <a:off x="6970294" y="2087039"/>
            <a:ext cx="2213811" cy="1938862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Remembers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 its position on the screen and its own window size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Can be set to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auto-launch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once agent logins to her/his workstation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4DA96A-60DC-E348-DDAE-4B8FE8DD2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E5F42F-FF48-C5CC-EA6E-8490A9D9E742}"/>
              </a:ext>
            </a:extLst>
          </p:cNvPr>
          <p:cNvSpPr txBox="1">
            <a:spLocks/>
          </p:cNvSpPr>
          <p:nvPr/>
        </p:nvSpPr>
        <p:spPr>
          <a:xfrm>
            <a:off x="4493623" y="2087039"/>
            <a:ext cx="2422184" cy="1765294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Metrics can change colors and blink based on thresholds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Ability to be always visible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on top of all other windows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1B5ABD8-C136-D489-2F3C-43CDAF5431DC}"/>
              </a:ext>
            </a:extLst>
          </p:cNvPr>
          <p:cNvSpPr txBox="1">
            <a:spLocks/>
          </p:cNvSpPr>
          <p:nvPr/>
        </p:nvSpPr>
        <p:spPr>
          <a:xfrm>
            <a:off x="9238593" y="2087039"/>
            <a:ext cx="2213811" cy="1938862"/>
          </a:xfrm>
          <a:prstGeom prst="rect">
            <a:avLst/>
          </a:prstGeom>
        </p:spPr>
        <p:txBody>
          <a:bodyPr numCol="1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Can contain a team-based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message ticker 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– scrolling marquee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Custom Email/IM/Text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Alerts</a:t>
            </a:r>
            <a:r>
              <a:rPr lang="en-US" sz="1500">
                <a:latin typeface="Roboto" panose="02000000000000000000" pitchFamily="2" charset="0"/>
                <a:ea typeface="Roboto" panose="02000000000000000000" pitchFamily="2" charset="0"/>
              </a:rPr>
              <a:t> based on </a:t>
            </a:r>
            <a:r>
              <a:rPr lang="en-US" sz="1500" b="1">
                <a:latin typeface="Roboto" panose="02000000000000000000" pitchFamily="2" charset="0"/>
                <a:ea typeface="Roboto" panose="02000000000000000000" pitchFamily="2" charset="0"/>
              </a:rPr>
              <a:t>Targets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5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87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B3D6-B647-465F-91F5-B5EF5952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Dashboards &amp; Wallboards Layout Example ..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400627-62B8-2D32-B541-08A2896C8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78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A8CE-6783-4DD4-9588-293A952E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886" y="381001"/>
            <a:ext cx="9514114" cy="1532966"/>
          </a:xfr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Licensing &amp; Platforms We Support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0B29A-2346-496E-A198-5EA9834C08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71057" y="2099248"/>
            <a:ext cx="4199345" cy="41905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to Consume 2Ring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2Ring Cloud Subscription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2Ring Self-hosted Subscription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0A5A3-418E-78FA-DDD7-35DA52311E3C}"/>
              </a:ext>
            </a:extLst>
          </p:cNvPr>
          <p:cNvSpPr/>
          <p:nvPr/>
        </p:nvSpPr>
        <p:spPr>
          <a:xfrm flipH="1">
            <a:off x="6855682" y="1913967"/>
            <a:ext cx="4955317" cy="4561091"/>
          </a:xfrm>
          <a:prstGeom prst="rect">
            <a:avLst/>
          </a:prstGeom>
          <a:solidFill>
            <a:srgbClr val="315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10CD8-8513-46EA-87B9-ACF27E6623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72300" y="2099248"/>
            <a:ext cx="4746171" cy="41905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Supported Platforms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b="1"/>
              <a:t>Cisco Webex Contact Center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UCCX – Express*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UCCE – Enterprise*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/>
              <a:t>PCCE – Packaged*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410657-C5FA-0902-8167-24DA60954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260B3-E83B-A338-C84A-AC84586D640B}"/>
              </a:ext>
            </a:extLst>
          </p:cNvPr>
          <p:cNvSpPr txBox="1"/>
          <p:nvPr/>
        </p:nvSpPr>
        <p:spPr>
          <a:xfrm>
            <a:off x="9780105" y="6132801"/>
            <a:ext cx="25477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6713" lvl="1">
              <a:lnSpc>
                <a:spcPct val="90000"/>
              </a:lnSpc>
              <a:spcBef>
                <a:spcPts val="500"/>
              </a:spcBef>
            </a:pPr>
            <a:r>
              <a:rPr lang="en-US" sz="1600">
                <a:solidFill>
                  <a:srgbClr val="CCE2ED"/>
                </a:solidFill>
                <a:latin typeface="Roboto" charset="0"/>
                <a:ea typeface="Roboto" charset="0"/>
              </a:rPr>
              <a:t>* Self-Host Only</a:t>
            </a:r>
          </a:p>
        </p:txBody>
      </p:sp>
    </p:spTree>
    <p:extLst>
      <p:ext uri="{BB962C8B-B14F-4D97-AF65-F5344CB8AC3E}">
        <p14:creationId xmlns:p14="http://schemas.microsoft.com/office/powerpoint/2010/main" val="309012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>
            <a:extLst>
              <a:ext uri="{FF2B5EF4-FFF2-40B4-BE49-F238E27FC236}">
                <a16:creationId xmlns:a16="http://schemas.microsoft.com/office/drawing/2014/main" id="{D91DF62E-8D7A-7906-7CE6-A5258DCED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281" y="1913964"/>
            <a:ext cx="7221940" cy="2270684"/>
          </a:xfrm>
        </p:spPr>
        <p:txBody>
          <a:bodyPr/>
          <a:lstStyle/>
          <a:p>
            <a:r>
              <a:rPr lang="en-US" sz="3600"/>
              <a:t>Cisco Webex </a:t>
            </a:r>
            <a:br>
              <a:rPr lang="sk-SK" sz="3600"/>
            </a:br>
            <a:r>
              <a:rPr lang="en-US" sz="3600"/>
              <a:t>Contact Center .. </a:t>
            </a:r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716178DA-415D-A02F-6994-498955DF0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315" y="4184646"/>
            <a:ext cx="7221940" cy="1146811"/>
          </a:xfrm>
        </p:spPr>
        <p:txBody>
          <a:bodyPr/>
          <a:lstStyle/>
          <a:p>
            <a:r>
              <a:rPr lang="en-US" sz="2400"/>
              <a:t>Personal Targets </a:t>
            </a:r>
            <a:endParaRPr lang="sk-SK" sz="2400"/>
          </a:p>
          <a:p>
            <a:r>
              <a:rPr lang="en-US" sz="2400"/>
              <a:t>in Cisco Contact Centers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41F8F5-2D18-56E8-6F9C-6222D838B7FF}"/>
              </a:ext>
            </a:extLst>
          </p:cNvPr>
          <p:cNvSpPr txBox="1">
            <a:spLocks/>
          </p:cNvSpPr>
          <p:nvPr/>
        </p:nvSpPr>
        <p:spPr>
          <a:xfrm>
            <a:off x="378281" y="6060141"/>
            <a:ext cx="6264566" cy="717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None/>
              <a:defRPr sz="4000" b="1" kern="1200" baseline="0">
                <a:solidFill>
                  <a:srgbClr val="F8C4A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None/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Presented by: Ossamah Shabbir, Pre-Sales Director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(</a:t>
            </a:r>
            <a:r>
              <a:rPr lang="en-US" sz="1800" b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oshabbir@2Ring.com</a:t>
            </a:r>
            <a:r>
              <a:rPr lang="en-US" sz="1800" b="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rPr>
              <a:t>)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A2D67B-2E57-66F8-15BC-C78505AF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0212" y="377780"/>
            <a:ext cx="3095295" cy="15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5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C392-0B02-405E-9F9C-D3DE3C35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 Demo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84791-CD8F-40F2-BFC5-5680E5301F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2548" y="1908175"/>
            <a:ext cx="5337452" cy="4568825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Questions? Interested in a live demo of 2Ring Dashboards &amp; Wallboards?</a:t>
            </a:r>
            <a:b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 2Ring in the Collaboration Village </a:t>
            </a: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request a private demo at 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2Ring.com/Webex</a:t>
            </a: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endParaRPr lang="en-SK" sz="24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DECFD3-A2CF-FB16-DD34-615444B1C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3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72B5B-5C1B-446C-196E-A6B27FE8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/>
              <a:t>Contact</a:t>
            </a:r>
            <a:r>
              <a:rPr lang="sk-SK"/>
              <a:t> </a:t>
            </a:r>
            <a:r>
              <a:rPr lang="sk-SK" err="1"/>
              <a:t>Us</a:t>
            </a:r>
            <a:r>
              <a:rPr lang="sk-SK"/>
              <a:t> ..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F63FAA7E-D541-7EEC-0BA2-ED400FD1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661" y="3395340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7F1F-AE6F-4E0B-B667-25C16888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About</a:t>
            </a:r>
            <a:r>
              <a:rPr lang="sk-SK">
                <a:solidFill>
                  <a:schemeClr val="bg1"/>
                </a:solidFill>
              </a:rPr>
              <a:t> 2Ring</a:t>
            </a:r>
            <a:r>
              <a:rPr lang="en-US">
                <a:solidFill>
                  <a:schemeClr val="bg1"/>
                </a:solidFill>
              </a:rPr>
              <a:t> 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ADDD0-93E2-4BC3-99C6-EA3FBED688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Founded in 2001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/>
              <a:t>Over </a:t>
            </a:r>
            <a:r>
              <a:rPr lang="en-US" sz="1600" b="1"/>
              <a:t>20</a:t>
            </a:r>
            <a:r>
              <a:rPr lang="en-US" sz="1600"/>
              <a:t> years of experience in providing reliable add-ons to contact centers.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Among </a:t>
            </a:r>
            <a:r>
              <a:rPr lang="en-US" sz="2000" b="1"/>
              <a:t>1000</a:t>
            </a:r>
            <a:r>
              <a:rPr lang="en-US" sz="2000"/>
              <a:t> of fastest growing companies in Europe in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Active customers in </a:t>
            </a:r>
            <a:r>
              <a:rPr lang="en-US" sz="2000" b="1"/>
              <a:t>60+ </a:t>
            </a:r>
            <a:r>
              <a:rPr lang="en-US" sz="2000"/>
              <a:t>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100% </a:t>
            </a:r>
            <a:r>
              <a:rPr lang="en-US" sz="2000"/>
              <a:t>Indirect Sales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Available via Cisco Global Price List</a:t>
            </a:r>
            <a:endParaRPr lang="en-US" sz="2000" b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BEA851-26B2-BA98-7523-5EAAEF01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3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7F1F-AE6F-4E0B-B667-25C16888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solidFill>
                  <a:schemeClr val="bg1"/>
                </a:solidFill>
              </a:rPr>
              <a:t>Ossamah</a:t>
            </a:r>
            <a:r>
              <a:rPr lang="sk-SK">
                <a:solidFill>
                  <a:schemeClr val="bg1"/>
                </a:solidFill>
              </a:rPr>
              <a:t> </a:t>
            </a:r>
            <a:r>
              <a:rPr lang="sk-SK" err="1">
                <a:solidFill>
                  <a:schemeClr val="bg1"/>
                </a:solidFill>
              </a:rPr>
              <a:t>Shabbir</a:t>
            </a:r>
            <a:r>
              <a:rPr lang="sk-SK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..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8C4C6F-5D60-110E-2085-BDF6DACA634E}"/>
              </a:ext>
            </a:extLst>
          </p:cNvPr>
          <p:cNvSpPr txBox="1">
            <a:spLocks/>
          </p:cNvSpPr>
          <p:nvPr/>
        </p:nvSpPr>
        <p:spPr>
          <a:xfrm>
            <a:off x="2282549" y="2035988"/>
            <a:ext cx="4678866" cy="4190519"/>
          </a:xfrm>
          <a:prstGeom prst="rect">
            <a:avLst/>
          </a:prstGeom>
        </p:spPr>
        <p:txBody>
          <a:bodyPr numCol="1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6671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534988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" charset="0"/>
              <a:buChar char="‣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719138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2000" b="0" i="0" kern="1200">
                <a:solidFill>
                  <a:srgbClr val="CCE2ED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rgbClr val="C3E1E4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15+ Years of Cisco Experience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/>
              <a:t>Cisco Collaboration Consulting and Cisco CCIE# 26891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Now working with 2Ring customers on enhancing the agent / supervisor &amp; customer experience via 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 b="1"/>
              <a:t>2Ring Gadgets for Cisco Finesse</a:t>
            </a:r>
          </a:p>
          <a:p>
            <a:pPr marL="709613" lvl="1" indent="-342900">
              <a:buFont typeface="Arial" panose="020B0604020202020204" pitchFamily="34" charset="0"/>
              <a:buChar char="•"/>
            </a:pPr>
            <a:r>
              <a:rPr lang="en-US" sz="1600" b="1"/>
              <a:t>2Ring Dashboards &amp; Wallboards</a:t>
            </a:r>
            <a:endParaRPr lang="en-US" sz="16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BEA851-26B2-BA98-7523-5EAAEF01B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7F1F-AE6F-4E0B-B667-25C16888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/>
              <a:t>Sample Layouts are Available at </a:t>
            </a:r>
            <a:br>
              <a:rPr lang="en-US" sz="2700">
                <a:solidFill>
                  <a:srgbClr val="DDECF2"/>
                </a:solidFill>
              </a:rPr>
            </a:br>
            <a:r>
              <a:rPr lang="en-US" sz="2700" b="1">
                <a:solidFill>
                  <a:srgbClr val="F4D3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</a:t>
            </a:r>
            <a:r>
              <a:rPr lang="en-US" sz="2700" b="1" err="1">
                <a:solidFill>
                  <a:srgbClr val="F4D3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TryItWXCC</a:t>
            </a:r>
            <a:r>
              <a:rPr lang="en-US" sz="2700" b="1">
                <a:solidFill>
                  <a:srgbClr val="F4D3D4"/>
                </a:solidFill>
              </a:rPr>
              <a:t> </a:t>
            </a:r>
            <a:r>
              <a:rPr lang="en-US" sz="2700"/>
              <a:t>and</a:t>
            </a:r>
            <a:r>
              <a:rPr lang="en-US" sz="2700">
                <a:solidFill>
                  <a:schemeClr val="bg1"/>
                </a:solidFill>
              </a:rPr>
              <a:t> </a:t>
            </a:r>
            <a:r>
              <a:rPr lang="en-US" sz="2700" b="1">
                <a:solidFill>
                  <a:srgbClr val="F4D3D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2Ring.com/</a:t>
            </a:r>
            <a:r>
              <a:rPr lang="en-US" sz="2700" b="1" err="1">
                <a:solidFill>
                  <a:srgbClr val="F4D3D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TryItWXCCgrids</a:t>
            </a:r>
            <a:endParaRPr lang="en-US">
              <a:solidFill>
                <a:srgbClr val="F4D3D4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7A9BA1-C02B-B15F-50C3-3EA89D87E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61B1-19CC-4DF7-96D4-14CB9F40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Roboto Medium"/>
                <a:ea typeface="Roboto Medium"/>
                <a:cs typeface="Roboto Medium"/>
              </a:rPr>
              <a:t>Importance of Personal Targets ..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0248A4-1EAC-2DEF-0C79-03AF7F27C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59BA51-469C-A24A-6016-EC1FFB330FF3}"/>
              </a:ext>
            </a:extLst>
          </p:cNvPr>
          <p:cNvSpPr txBox="1">
            <a:spLocks/>
          </p:cNvSpPr>
          <p:nvPr/>
        </p:nvSpPr>
        <p:spPr>
          <a:xfrm>
            <a:off x="2325189" y="1909823"/>
            <a:ext cx="5031340" cy="439300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Better Contact Center Management</a:t>
            </a:r>
            <a:endParaRPr lang="en-US" dirty="0">
              <a:solidFill>
                <a:schemeClr val="bg1"/>
              </a:solidFill>
              <a:latin typeface="Calibri" panose="020F0502020204030204"/>
              <a:ea typeface="Roboto"/>
              <a:cs typeface="Calibri" panose="020F0502020204030204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Clarity on Agents’ Roles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The Three </a:t>
            </a:r>
            <a:r>
              <a:rPr lang="en-US" sz="2400" b="1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Ms</a:t>
            </a:r>
            <a:endParaRPr lang="en-US" sz="2400" b="1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Measure, Manage &amp; Motivate</a:t>
            </a:r>
          </a:p>
          <a:p>
            <a:r>
              <a:rPr lang="en-US" sz="24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Visual Tracker of Contact Center</a:t>
            </a:r>
            <a:endParaRPr lang="en-US" dirty="0">
              <a:solidFill>
                <a:schemeClr val="bg1"/>
              </a:solidFill>
              <a:latin typeface="Calibri" panose="020F0502020204030204"/>
              <a:ea typeface="Roboto"/>
              <a:cs typeface="Calibri" panose="020F0502020204030204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Agents, Teams &amp; Queues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Real Time Alerts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8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61B1-19CC-4DF7-96D4-14CB9F40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Personal Targets ..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0248A4-1EAC-2DEF-0C79-03AF7F27C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B59BA51-469C-A24A-6016-EC1FFB330FF3}"/>
              </a:ext>
            </a:extLst>
          </p:cNvPr>
          <p:cNvSpPr txBox="1">
            <a:spLocks/>
          </p:cNvSpPr>
          <p:nvPr/>
        </p:nvSpPr>
        <p:spPr>
          <a:xfrm>
            <a:off x="2282546" y="1909823"/>
            <a:ext cx="3199311" cy="456937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Easily 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Targets 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Agents</a:t>
            </a:r>
          </a:p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Color Code Values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Notifications based on Targets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IM/Email/Text</a:t>
            </a:r>
          </a:p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Now supporting 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Excel Importing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33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61B1-19CC-4DF7-96D4-14CB9F40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Personal Targets ..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0248A4-1EAC-2DEF-0C79-03AF7F27C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11" y="1907629"/>
            <a:ext cx="1532958" cy="3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300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AD1D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AD1D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776C57F6A2F42B5BD60EBCC7562B0" ma:contentTypeVersion="7" ma:contentTypeDescription="Create a new document." ma:contentTypeScope="" ma:versionID="5bc0c9ab6ceb46f9b8a8633260e7754a">
  <xsd:schema xmlns:xsd="http://www.w3.org/2001/XMLSchema" xmlns:xs="http://www.w3.org/2001/XMLSchema" xmlns:p="http://schemas.microsoft.com/office/2006/metadata/properties" xmlns:ns2="bcac4422-1dea-400e-87fc-6a6906f07062" targetNamespace="http://schemas.microsoft.com/office/2006/metadata/properties" ma:root="true" ma:fieldsID="87a4926194ff6be136c8a05e047aecd4" ns2:_="">
    <xsd:import namespace="bcac4422-1dea-400e-87fc-6a6906f070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c4422-1dea-400e-87fc-6a6906f070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CB6AC8-48CE-43A1-9E6D-C7E563AA8EC0}">
  <ds:schemaRefs>
    <ds:schemaRef ds:uri="bcac4422-1dea-400e-87fc-6a6906f070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ABC3F4-029B-41B2-9476-0AECB64090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DB7176-CB0E-4318-9403-2924B3E4FE14}">
  <ds:schemaRefs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cac4422-1dea-400e-87fc-6a6906f0706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1112</Words>
  <Application>Microsoft Office PowerPoint</Application>
  <PresentationFormat>Widescreen</PresentationFormat>
  <Paragraphs>191</Paragraphs>
  <Slides>32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Custom Design</vt:lpstr>
      <vt:lpstr>2_Custom Design</vt:lpstr>
      <vt:lpstr>3_Custom Design</vt:lpstr>
      <vt:lpstr>PowerPoint Presentation</vt:lpstr>
      <vt:lpstr>Personal Targets in Cisco Contact Centers incl. Webex Contact Center</vt:lpstr>
      <vt:lpstr>Cisco Webex  Contact Center .. </vt:lpstr>
      <vt:lpstr>About 2Ring ..</vt:lpstr>
      <vt:lpstr>Ossamah Shabbir ..</vt:lpstr>
      <vt:lpstr>Sample Layouts are Available at  2Ring.com/TryItWXCC and 2Ring.com/TryItWXCCgrids</vt:lpstr>
      <vt:lpstr>Importance of Personal Targets ..</vt:lpstr>
      <vt:lpstr>Managing Personal Targets ..</vt:lpstr>
      <vt:lpstr>Importing Personal Targets ..</vt:lpstr>
      <vt:lpstr>Team Targets ..</vt:lpstr>
      <vt:lpstr>Your Content &amp; Your Style ..</vt:lpstr>
      <vt:lpstr>Widgets: Talking Heads / Floor Maps ..</vt:lpstr>
      <vt:lpstr>Custom Grids ..</vt:lpstr>
      <vt:lpstr>Enhanced Banners, Tickers and Management..</vt:lpstr>
      <vt:lpstr>Gamification: Highligh Personal Achievements ..</vt:lpstr>
      <vt:lpstr>Word Cloud ..</vt:lpstr>
      <vt:lpstr>Agents Visual Thresholds ..</vt:lpstr>
      <vt:lpstr>IP Filtering – Business  Unit Level ..</vt:lpstr>
      <vt:lpstr>Real-Time Thresholds &amp; Alerts ..</vt:lpstr>
      <vt:lpstr>2Ring IM Alerts ..</vt:lpstr>
      <vt:lpstr>Business Units / Data Silos ..</vt:lpstr>
      <vt:lpstr>Digital Signage ..</vt:lpstr>
      <vt:lpstr>External Users ..</vt:lpstr>
      <vt:lpstr>ERP/ CRM System Integration ..</vt:lpstr>
      <vt:lpstr>Broadcast Messages to a Scrolling Text Marquee ..</vt:lpstr>
      <vt:lpstr>Historical Trending of Real Time Data ..</vt:lpstr>
      <vt:lpstr>2Ring Power Tool (Personalized Stats) ..</vt:lpstr>
      <vt:lpstr>Dashboards &amp; Wallboards Layout Example ..</vt:lpstr>
      <vt:lpstr>Licensing &amp; Platforms We Support ..</vt:lpstr>
      <vt:lpstr>Live Demo ..</vt:lpstr>
      <vt:lpstr>Contact Us 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2Ring Dashboards  &amp; Wallboards .. WxCC</dc:title>
  <dc:creator>Michal Grebac</dc:creator>
  <cp:keywords>CiscoLive;WxCC;2Ring;Wallboard;reporting</cp:keywords>
  <cp:lastModifiedBy>Richard Reindl</cp:lastModifiedBy>
  <cp:revision>9</cp:revision>
  <dcterms:created xsi:type="dcterms:W3CDTF">2020-03-21T22:36:18Z</dcterms:created>
  <dcterms:modified xsi:type="dcterms:W3CDTF">2023-07-10T19:42:22Z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0x010100F6C776C57F6A2F42B5BD60EBCC7562B0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_ExtendedDescription">
    <vt:lpwstr/>
  </property>
</Properties>
</file>