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1"/>
  </p:sldMasterIdLst>
  <p:notesMasterIdLst>
    <p:notesMasterId r:id="rId27"/>
  </p:notesMasterIdLst>
  <p:sldIdLst>
    <p:sldId id="256" r:id="rId12"/>
    <p:sldId id="1711" r:id="rId13"/>
    <p:sldId id="264" r:id="rId14"/>
    <p:sldId id="260" r:id="rId15"/>
    <p:sldId id="265" r:id="rId16"/>
    <p:sldId id="274" r:id="rId17"/>
    <p:sldId id="267" r:id="rId18"/>
    <p:sldId id="273" r:id="rId19"/>
    <p:sldId id="268" r:id="rId20"/>
    <p:sldId id="269" r:id="rId21"/>
    <p:sldId id="276" r:id="rId22"/>
    <p:sldId id="275" r:id="rId23"/>
    <p:sldId id="277" r:id="rId24"/>
    <p:sldId id="270" r:id="rId25"/>
    <p:sldId id="261" r:id="rId26"/>
  </p:sldIdLst>
  <p:sldSz cx="12192000" cy="6858000"/>
  <p:notesSz cx="9296400" cy="7010400"/>
  <p:custDataLst>
    <p:custData r:id="rId4"/>
    <p:custData r:id="rId5"/>
    <p:custData r:id="rId6"/>
    <p:custData r:id="rId7"/>
    <p:custData r:id="rId8"/>
    <p:custData r:id="rId9"/>
    <p:custData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102E"/>
    <a:srgbClr val="C1C6C8"/>
    <a:srgbClr val="7073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80"/>
    <p:restoredTop sz="62602" autoAdjust="0"/>
  </p:normalViewPr>
  <p:slideViewPr>
    <p:cSldViewPr snapToGrid="0">
      <p:cViewPr varScale="1">
        <p:scale>
          <a:sx n="72" d="100"/>
          <a:sy n="72" d="100"/>
        </p:scale>
        <p:origin x="21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7" Type="http://schemas.openxmlformats.org/officeDocument/2006/relationships/customXml" Target="../customXml/item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Master" Target="slideMasters/slideMaster1.xml"/><Relationship Id="rId24" Type="http://schemas.openxmlformats.org/officeDocument/2006/relationships/slide" Target="slides/slide13.xml"/><Relationship Id="rId32" Type="http://schemas.microsoft.com/office/2016/11/relationships/changesInfo" Target="changesInfos/changesInfo1.xml"/><Relationship Id="rId5" Type="http://schemas.openxmlformats.org/officeDocument/2006/relationships/customXml" Target="../customXml/item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presProps" Target="presProps.xml"/><Relationship Id="rId10" Type="http://schemas.openxmlformats.org/officeDocument/2006/relationships/customXml" Target="../customXml/item10.xml"/><Relationship Id="rId19" Type="http://schemas.openxmlformats.org/officeDocument/2006/relationships/slide" Target="slides/slide8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l Grebac" userId="9ac31b02-a6ed-45ca-9de0-d4ce75e89da5" providerId="ADAL" clId="{9EB64DED-7435-4230-BAD0-31036B0241F5}"/>
    <pc:docChg chg="delSld">
      <pc:chgData name="Michal Grebac" userId="9ac31b02-a6ed-45ca-9de0-d4ce75e89da5" providerId="ADAL" clId="{9EB64DED-7435-4230-BAD0-31036B0241F5}" dt="2020-08-12T20:43:33.642" v="0" actId="47"/>
      <pc:docMkLst>
        <pc:docMk/>
      </pc:docMkLst>
      <pc:sldChg chg="del">
        <pc:chgData name="Michal Grebac" userId="9ac31b02-a6ed-45ca-9de0-d4ce75e89da5" providerId="ADAL" clId="{9EB64DED-7435-4230-BAD0-31036B0241F5}" dt="2020-08-12T20:43:33.642" v="0" actId="47"/>
        <pc:sldMkLst>
          <pc:docMk/>
          <pc:sldMk cId="45735629" sldId="27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8440" cy="609509"/>
          </a:xfrm>
          <a:prstGeom prst="rect">
            <a:avLst/>
          </a:prstGeom>
        </p:spPr>
        <p:txBody>
          <a:bodyPr vert="horz" lIns="122868" tIns="61434" rIns="122868" bIns="61434" rtlCol="0"/>
          <a:lstStyle>
            <a:lvl1pPr algn="l">
              <a:defRPr sz="16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10" y="0"/>
            <a:ext cx="4028440" cy="609509"/>
          </a:xfrm>
          <a:prstGeom prst="rect">
            <a:avLst/>
          </a:prstGeom>
        </p:spPr>
        <p:txBody>
          <a:bodyPr vert="horz" lIns="122868" tIns="61434" rIns="122868" bIns="61434" rtlCol="0"/>
          <a:lstStyle>
            <a:lvl1pPr algn="r">
              <a:defRPr sz="1600"/>
            </a:lvl1pPr>
          </a:lstStyle>
          <a:p>
            <a:fld id="{2FCDE906-F608-4ECA-B093-DC0ED994B7F0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1519238"/>
            <a:ext cx="7286625" cy="4098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22868" tIns="61434" rIns="122868" bIns="6143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5846218"/>
            <a:ext cx="7437120" cy="4783269"/>
          </a:xfrm>
          <a:prstGeom prst="rect">
            <a:avLst/>
          </a:prstGeom>
        </p:spPr>
        <p:txBody>
          <a:bodyPr vert="horz" lIns="122868" tIns="61434" rIns="122868" bIns="6143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11538480"/>
            <a:ext cx="4028440" cy="609508"/>
          </a:xfrm>
          <a:prstGeom prst="rect">
            <a:avLst/>
          </a:prstGeom>
        </p:spPr>
        <p:txBody>
          <a:bodyPr vert="horz" lIns="122868" tIns="61434" rIns="122868" bIns="61434" rtlCol="0" anchor="b"/>
          <a:lstStyle>
            <a:lvl1pPr algn="l">
              <a:defRPr sz="16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10" y="11538480"/>
            <a:ext cx="4028440" cy="609508"/>
          </a:xfrm>
          <a:prstGeom prst="rect">
            <a:avLst/>
          </a:prstGeom>
        </p:spPr>
        <p:txBody>
          <a:bodyPr vert="horz" lIns="122868" tIns="61434" rIns="122868" bIns="61434" rtlCol="0" anchor="b"/>
          <a:lstStyle>
            <a:lvl1pPr algn="r">
              <a:defRPr sz="1600"/>
            </a:lvl1pPr>
          </a:lstStyle>
          <a:p>
            <a:fld id="{B5516B73-2731-4293-9EF1-4C07B3051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345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16B73-2731-4293-9EF1-4C07B30514B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8704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16B73-2731-4293-9EF1-4C07B30514B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7008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16B73-2731-4293-9EF1-4C07B30514B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7008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16B73-2731-4293-9EF1-4C07B30514B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7008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16B73-2731-4293-9EF1-4C07B30514B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0272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16B73-2731-4293-9EF1-4C07B30514B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5355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16B73-2731-4293-9EF1-4C07B30514B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512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16B73-2731-4293-9EF1-4C07B30514B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374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16B73-2731-4293-9EF1-4C07B30514B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461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16B73-2731-4293-9EF1-4C07B30514B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475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Lato" panose="020F0502020204030203" pitchFamily="34" charset="0"/>
              <a:cs typeface="Amazon Ember 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16B73-2731-4293-9EF1-4C07B30514B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743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C8102E"/>
              </a:solidFill>
              <a:latin typeface="Lato" panose="020F0502020204030203" pitchFamily="34" charset="0"/>
              <a:cs typeface="Amazon Ember 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16B73-2731-4293-9EF1-4C07B30514B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743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16B73-2731-4293-9EF1-4C07B30514B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102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16B73-2731-4293-9EF1-4C07B30514B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5460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Lato" panose="020F0502020204030203" pitchFamily="34" charset="0"/>
              <a:cs typeface="Amazon Ember 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16B73-2731-4293-9EF1-4C07B30514B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520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food&#10;&#10;Description automatically generated">
            <a:extLst>
              <a:ext uri="{FF2B5EF4-FFF2-40B4-BE49-F238E27FC236}">
                <a16:creationId xmlns:a16="http://schemas.microsoft.com/office/drawing/2014/main" id="{E52779B0-6429-6D43-9252-87B28B9ABE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1249" y="0"/>
            <a:ext cx="9849496" cy="60475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D6D5159-7DFE-B749-BE44-75057B2E0AF2}"/>
              </a:ext>
            </a:extLst>
          </p:cNvPr>
          <p:cNvSpPr/>
          <p:nvPr userDrawn="1"/>
        </p:nvSpPr>
        <p:spPr>
          <a:xfrm>
            <a:off x="-1" y="6383233"/>
            <a:ext cx="12191997" cy="479735"/>
          </a:xfrm>
          <a:prstGeom prst="rect">
            <a:avLst/>
          </a:prstGeom>
          <a:solidFill>
            <a:srgbClr val="C81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F6EB7C4-9BCE-0A48-A1FF-780EBAECC5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8084" y="5735676"/>
            <a:ext cx="5259368" cy="47973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000" cap="none" baseline="0">
                <a:solidFill>
                  <a:srgbClr val="707372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Topic of Presentation</a:t>
            </a:r>
          </a:p>
        </p:txBody>
      </p:sp>
      <p:pic>
        <p:nvPicPr>
          <p:cNvPr id="19" name="Picture 18" descr="A picture containing furniture&#10;&#10;Description automatically generated">
            <a:extLst>
              <a:ext uri="{FF2B5EF4-FFF2-40B4-BE49-F238E27FC236}">
                <a16:creationId xmlns:a16="http://schemas.microsoft.com/office/drawing/2014/main" id="{9227DC87-B6B7-ED48-AD91-78317630F6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82539" y="6502368"/>
            <a:ext cx="2670312" cy="23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37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726B0BD-18A6-0E40-82FD-768EF20FDF7F}"/>
              </a:ext>
            </a:extLst>
          </p:cNvPr>
          <p:cNvSpPr/>
          <p:nvPr userDrawn="1"/>
        </p:nvSpPr>
        <p:spPr>
          <a:xfrm>
            <a:off x="0" y="0"/>
            <a:ext cx="12191997" cy="964096"/>
          </a:xfrm>
          <a:prstGeom prst="rect">
            <a:avLst/>
          </a:prstGeom>
          <a:solidFill>
            <a:srgbClr val="C81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508AC9-ECF6-024E-A047-24CC2AD4A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182562"/>
            <a:ext cx="10515600" cy="59897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59843-6E6A-B442-80A8-BCFF92D64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2513"/>
            <a:ext cx="10515600" cy="4954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779165-5626-0542-B4D7-77C9B82C8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477C-42FB-0F41-B831-5117A57BA0F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33D1E4-FE18-8745-AAC5-A55DCFE1B2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198" y="6435380"/>
            <a:ext cx="2123663" cy="18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965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726B0BD-18A6-0E40-82FD-768EF20FDF7F}"/>
              </a:ext>
            </a:extLst>
          </p:cNvPr>
          <p:cNvSpPr/>
          <p:nvPr userDrawn="1"/>
        </p:nvSpPr>
        <p:spPr>
          <a:xfrm>
            <a:off x="0" y="0"/>
            <a:ext cx="12191997" cy="964096"/>
          </a:xfrm>
          <a:prstGeom prst="rect">
            <a:avLst/>
          </a:prstGeom>
          <a:solidFill>
            <a:srgbClr val="C81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508AC9-ECF6-024E-A047-24CC2AD4A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182562"/>
            <a:ext cx="10515600" cy="59897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59843-6E6A-B442-80A8-BCFF92D64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2513"/>
            <a:ext cx="6009861" cy="4954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779165-5626-0542-B4D7-77C9B82C8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477C-42FB-0F41-B831-5117A57BA0F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33D1E4-FE18-8745-AAC5-A55DCFE1B2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198" y="6435380"/>
            <a:ext cx="2123663" cy="189472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A51F206-0A4D-5B4C-9DC1-B5F7B922A5B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07238" y="1222514"/>
            <a:ext cx="4819650" cy="4951274"/>
          </a:xfrm>
          <a:solidFill>
            <a:srgbClr val="C1C6C8"/>
          </a:solidFill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881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A51F206-0A4D-5B4C-9DC1-B5F7B922A5B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132443"/>
          </a:xfrm>
          <a:solidFill>
            <a:srgbClr val="C1C6C8"/>
          </a:solidFill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EF94DD-1DEF-A046-894F-3724D9DF7F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198" y="6435380"/>
            <a:ext cx="2123663" cy="18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236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B2D1958-A19D-EF49-9519-12E1AEAD261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073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food&#10;&#10;Description automatically generated">
            <a:extLst>
              <a:ext uri="{FF2B5EF4-FFF2-40B4-BE49-F238E27FC236}">
                <a16:creationId xmlns:a16="http://schemas.microsoft.com/office/drawing/2014/main" id="{58E941BA-AD90-6247-80F7-01FBEEC781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alphaModFix amt="5000"/>
          </a:blip>
          <a:stretch>
            <a:fillRect/>
          </a:stretch>
        </p:blipFill>
        <p:spPr>
          <a:xfrm>
            <a:off x="-110351" y="-501620"/>
            <a:ext cx="12412702" cy="7621398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BF962A9-1741-FA46-99F5-648A2CA9D3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800" y="2001187"/>
            <a:ext cx="7045325" cy="285562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7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Transition slide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4E2C7402-4360-3945-A3F8-DBD9004DAF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33799" y="5002968"/>
            <a:ext cx="7045325" cy="139783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Topic Description Goes Here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69002DD-F109-C942-A54B-C4C7E4BAFEA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33798" y="1359108"/>
            <a:ext cx="7045325" cy="49592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rgbClr val="C1C6C8"/>
                </a:solidFill>
              </a:defRPr>
            </a:lvl1pPr>
          </a:lstStyle>
          <a:p>
            <a:pPr lvl="0"/>
            <a:r>
              <a:rPr lang="en-US"/>
              <a:t>Section 1</a:t>
            </a:r>
          </a:p>
        </p:txBody>
      </p:sp>
      <p:pic>
        <p:nvPicPr>
          <p:cNvPr id="13" name="Picture 12" descr="A picture containing furniture&#10;&#10;Description automatically generated">
            <a:extLst>
              <a:ext uri="{FF2B5EF4-FFF2-40B4-BE49-F238E27FC236}">
                <a16:creationId xmlns:a16="http://schemas.microsoft.com/office/drawing/2014/main" id="{1BA8C519-2FA0-5D47-AA3F-8B2CF20C9F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77609" y="6400800"/>
            <a:ext cx="2670312" cy="23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319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B2D1958-A19D-EF49-9519-12E1AEAD261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073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food&#10;&#10;Description automatically generated">
            <a:extLst>
              <a:ext uri="{FF2B5EF4-FFF2-40B4-BE49-F238E27FC236}">
                <a16:creationId xmlns:a16="http://schemas.microsoft.com/office/drawing/2014/main" id="{58E941BA-AD90-6247-80F7-01FBEEC781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alphaModFix amt="5000"/>
          </a:blip>
          <a:stretch>
            <a:fillRect/>
          </a:stretch>
        </p:blipFill>
        <p:spPr>
          <a:xfrm>
            <a:off x="-110351" y="-501620"/>
            <a:ext cx="12412702" cy="7621398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BF962A9-1741-FA46-99F5-648A2CA9D3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801" y="1353138"/>
            <a:ext cx="4107826" cy="285562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9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err="1"/>
              <a:t>ThANK</a:t>
            </a:r>
            <a:r>
              <a:rPr lang="en-US"/>
              <a:t> YOU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4E2C7402-4360-3945-A3F8-DBD9004DAF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33801" y="4459574"/>
            <a:ext cx="7045325" cy="139783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0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Presenter: Name Name</a:t>
            </a:r>
          </a:p>
          <a:p>
            <a:pPr lvl="0"/>
            <a:r>
              <a:rPr lang="en-US"/>
              <a:t>Email: </a:t>
            </a:r>
            <a:r>
              <a:rPr lang="en-US" err="1"/>
              <a:t>name@Calabrio.com</a:t>
            </a:r>
            <a:endParaRPr lang="en-US"/>
          </a:p>
        </p:txBody>
      </p:sp>
      <p:pic>
        <p:nvPicPr>
          <p:cNvPr id="13" name="Picture 12" descr="A picture containing furniture&#10;&#10;Description automatically generated">
            <a:extLst>
              <a:ext uri="{FF2B5EF4-FFF2-40B4-BE49-F238E27FC236}">
                <a16:creationId xmlns:a16="http://schemas.microsoft.com/office/drawing/2014/main" id="{1BA8C519-2FA0-5D47-AA3F-8B2CF20C9F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77609" y="6400800"/>
            <a:ext cx="2670312" cy="23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630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2185B1-1261-D24D-AA7A-C17B0F184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9B0B58-D34A-FB40-91D4-1BF1B9B8C1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44AB80-C51B-5141-9E27-21AF9B6398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F477C-42FB-0F41-B831-5117A57BA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78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8" r:id="rId5"/>
    <p:sldLayoutId id="2147483662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FCD4C78-5772-AA46-8E5E-8E50788A6C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88084" y="5735676"/>
            <a:ext cx="8982854" cy="47973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000" dirty="0"/>
              <a:t>2</a:t>
            </a:r>
            <a:r>
              <a:rPr lang="en-US" b="1" dirty="0"/>
              <a:t>Ring Gadgets for Cisco Finesse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7671E8-E42C-46C5-9D5A-2B68455D6774}"/>
              </a:ext>
            </a:extLst>
          </p:cNvPr>
          <p:cNvSpPr txBox="1"/>
          <p:nvPr/>
        </p:nvSpPr>
        <p:spPr>
          <a:xfrm>
            <a:off x="126748" y="6408093"/>
            <a:ext cx="4961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Download Slides at </a:t>
            </a:r>
            <a:r>
              <a:rPr lang="en-US" b="1" u="sng" dirty="0">
                <a:solidFill>
                  <a:schemeClr val="bg1"/>
                </a:solidFill>
              </a:rPr>
              <a:t>www.2Ring.com/Calabrio</a:t>
            </a:r>
          </a:p>
        </p:txBody>
      </p:sp>
    </p:spTree>
    <p:extLst>
      <p:ext uri="{BB962C8B-B14F-4D97-AF65-F5344CB8AC3E}">
        <p14:creationId xmlns:p14="http://schemas.microsoft.com/office/powerpoint/2010/main" val="820396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16B4C-B2D0-4D27-9F34-F5F97EC9A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/>
              <a:t>2</a:t>
            </a:r>
            <a:r>
              <a:rPr lang="en-US" dirty="0"/>
              <a:t>Ring Gadgets + Calabrio WFM .. for Supervisors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00098-ED21-46E6-81C3-E03D1D605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7468" y="1284858"/>
            <a:ext cx="3312369" cy="5455378"/>
          </a:xfrm>
        </p:spPr>
        <p:txBody>
          <a:bodyPr>
            <a:normAutofit lnSpcReduction="10000"/>
          </a:bodyPr>
          <a:lstStyle/>
          <a:p>
            <a:r>
              <a:rPr lang="en-US" sz="2000" b="1" dirty="0">
                <a:latin typeface="Lato" panose="020F0502020204030203"/>
              </a:rPr>
              <a:t>View Agent’s WFM Schedules </a:t>
            </a:r>
          </a:p>
          <a:p>
            <a:pPr lvl="1"/>
            <a:r>
              <a:rPr lang="en-US" sz="1600" dirty="0">
                <a:latin typeface="Lato" panose="020F0502020204030203"/>
              </a:rPr>
              <a:t>Supervisor can access and view schedules of agents belonging to his/her call center teams</a:t>
            </a:r>
          </a:p>
          <a:p>
            <a:r>
              <a:rPr lang="en-US" sz="2000" b="1" dirty="0">
                <a:latin typeface="Lato" panose="020F0502020204030203"/>
              </a:rPr>
              <a:t>Keep an Eye on Realtime Adherence (RTA)</a:t>
            </a:r>
          </a:p>
          <a:p>
            <a:pPr lvl="1"/>
            <a:r>
              <a:rPr lang="en-US" sz="1600" dirty="0">
                <a:latin typeface="Lato" panose="020F0502020204030203"/>
              </a:rPr>
              <a:t>Compare Schedule vs Reality</a:t>
            </a:r>
          </a:p>
          <a:p>
            <a:r>
              <a:rPr lang="en-US" sz="2000" b="1" dirty="0">
                <a:latin typeface="Lato" panose="020F0502020204030203"/>
              </a:rPr>
              <a:t>Receive Schedule Alerts</a:t>
            </a:r>
          </a:p>
          <a:p>
            <a:pPr lvl="1"/>
            <a:r>
              <a:rPr lang="en-US" sz="1600" dirty="0">
                <a:latin typeface="Lato" panose="020F0502020204030203"/>
              </a:rPr>
              <a:t>A toast displayed on top of all windows</a:t>
            </a:r>
          </a:p>
          <a:p>
            <a:r>
              <a:rPr lang="en-US" sz="2000" b="1" dirty="0">
                <a:latin typeface="Lato" panose="020F0502020204030203"/>
              </a:rPr>
              <a:t>Let 2Ring Workflow Change Agent’s State</a:t>
            </a:r>
          </a:p>
          <a:p>
            <a:pPr lvl="1"/>
            <a:r>
              <a:rPr lang="en-US" sz="1600" dirty="0">
                <a:latin typeface="Lato" panose="020F0502020204030203"/>
              </a:rPr>
              <a:t>E.g. Make agents go “NotReady – Break” after interaction when scheduled for “Break”</a:t>
            </a:r>
            <a:endParaRPr lang="en-US" sz="2000" dirty="0">
              <a:latin typeface="Lato" panose="020F0502020204030203"/>
            </a:endParaRPr>
          </a:p>
        </p:txBody>
      </p:sp>
      <p:pic>
        <p:nvPicPr>
          <p:cNvPr id="12" name="Picture Placeholder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F5E116AF-1FBB-437B-865C-B2F22E24A23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9" t="189" r="340" b="26132"/>
          <a:stretch/>
        </p:blipFill>
        <p:spPr>
          <a:xfrm>
            <a:off x="83975" y="1284858"/>
            <a:ext cx="8425543" cy="3648066"/>
          </a:xfr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6F504F3-1985-454C-A92E-C55194F612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2375" y="5199917"/>
            <a:ext cx="3457143" cy="9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685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16B4C-B2D0-4D27-9F34-F5F97EC9A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 are not Done .. Features Considered</a:t>
            </a:r>
          </a:p>
        </p:txBody>
      </p:sp>
      <p:pic>
        <p:nvPicPr>
          <p:cNvPr id="7" name="Picture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C25F7D3E-71A9-4ECF-9FE3-77FB4D9AFF7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56743" t="11965" r="6295" b="12204"/>
          <a:stretch/>
        </p:blipFill>
        <p:spPr>
          <a:xfrm>
            <a:off x="7163936" y="1260763"/>
            <a:ext cx="4674773" cy="5018911"/>
          </a:xfr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1B852CC-A548-4D24-AFD5-0E511C0077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b="1" dirty="0">
                <a:latin typeface="Lato" panose="020F0502020204030203"/>
              </a:rPr>
              <a:t>2Ring Dashboards &amp; Wallboards – add Calabrio Connector to display </a:t>
            </a:r>
          </a:p>
          <a:p>
            <a:pPr lvl="1"/>
            <a:r>
              <a:rPr lang="en-US" sz="1600" b="1" dirty="0">
                <a:latin typeface="Lato" panose="020F0502020204030203"/>
              </a:rPr>
              <a:t>Word Cloud </a:t>
            </a:r>
            <a:r>
              <a:rPr lang="en-US" sz="1600" dirty="0">
                <a:latin typeface="Lato" panose="020F0502020204030203"/>
              </a:rPr>
              <a:t>built using Calabrio Speech Analytics</a:t>
            </a:r>
          </a:p>
          <a:p>
            <a:pPr lvl="1"/>
            <a:r>
              <a:rPr lang="en-US" sz="1600" dirty="0">
                <a:latin typeface="Lato" panose="020F0502020204030203"/>
              </a:rPr>
              <a:t>Individual Adherence / Conformance / Occupancy and Utilization Agent Statistics</a:t>
            </a:r>
          </a:p>
          <a:p>
            <a:r>
              <a:rPr lang="en-US" sz="2000" b="1" dirty="0">
                <a:latin typeface="Lato" panose="020F0502020204030203"/>
              </a:rPr>
              <a:t>2Ring Team Gadget</a:t>
            </a:r>
          </a:p>
          <a:p>
            <a:pPr lvl="1"/>
            <a:r>
              <a:rPr lang="en-US" sz="1600" dirty="0">
                <a:latin typeface="Lato" panose="020F0502020204030203"/>
              </a:rPr>
              <a:t>Display Agent Quality Scores with trends</a:t>
            </a:r>
          </a:p>
          <a:p>
            <a:pPr lvl="1"/>
            <a:r>
              <a:rPr lang="en-US" sz="1600" dirty="0">
                <a:latin typeface="Lato" panose="020F0502020204030203"/>
              </a:rPr>
              <a:t>Display Team Average Quality Score</a:t>
            </a:r>
          </a:p>
          <a:p>
            <a:r>
              <a:rPr lang="en-US" sz="2000" b="1" dirty="0">
                <a:latin typeface="Lato" panose="020F0502020204030203"/>
              </a:rPr>
              <a:t>2Ring Team Gadget - Interaction History</a:t>
            </a:r>
          </a:p>
          <a:p>
            <a:pPr lvl="1"/>
            <a:r>
              <a:rPr lang="en-US" sz="1600" dirty="0">
                <a:latin typeface="Lato" panose="020F0502020204030203"/>
              </a:rPr>
              <a:t>Show Speech Energy + Speech Analytics overall score</a:t>
            </a:r>
          </a:p>
          <a:p>
            <a:pPr lvl="1"/>
            <a:r>
              <a:rPr lang="en-US" sz="1600" dirty="0">
                <a:latin typeface="Lato" panose="020F0502020204030203"/>
              </a:rPr>
              <a:t>Let agent Tag a Call for review right there</a:t>
            </a:r>
          </a:p>
          <a:p>
            <a:pPr lvl="1"/>
            <a:r>
              <a:rPr lang="en-US" sz="1600" dirty="0">
                <a:latin typeface="Lato" panose="020F0502020204030203"/>
              </a:rPr>
              <a:t>Link to Calabrio Post Call Survey Data</a:t>
            </a:r>
          </a:p>
          <a:p>
            <a:pPr lvl="1"/>
            <a:r>
              <a:rPr lang="en-US" sz="1600" dirty="0">
                <a:latin typeface="Lato" panose="020F0502020204030203"/>
              </a:rPr>
              <a:t>A link to Quality Review Form if filled out by the supervisor + provide agent with alert in real-time</a:t>
            </a:r>
          </a:p>
          <a:p>
            <a:r>
              <a:rPr lang="en-US" sz="2000" b="1" dirty="0">
                <a:latin typeface="Lato" panose="020F0502020204030203"/>
              </a:rPr>
              <a:t>Push More Calabrio data to CRM / ServiceDesk</a:t>
            </a:r>
          </a:p>
          <a:p>
            <a:pPr lvl="1"/>
            <a:r>
              <a:rPr lang="en-US" sz="1600" dirty="0">
                <a:latin typeface="Lato" panose="020F0502020204030203"/>
              </a:rPr>
              <a:t>Calabrio </a:t>
            </a:r>
            <a:r>
              <a:rPr lang="en-US" sz="1600" dirty="0" err="1">
                <a:latin typeface="Lato" panose="020F0502020204030203"/>
              </a:rPr>
              <a:t>PostCallSurvey</a:t>
            </a:r>
            <a:endParaRPr lang="en-US" sz="1600" dirty="0">
              <a:latin typeface="Lato" panose="020F0502020204030203"/>
            </a:endParaRPr>
          </a:p>
          <a:p>
            <a:pPr lvl="1"/>
            <a:r>
              <a:rPr lang="en-US" sz="1600" dirty="0">
                <a:latin typeface="Lato" panose="020F0502020204030203"/>
              </a:rPr>
              <a:t>Calabrio Transcripts</a:t>
            </a:r>
          </a:p>
        </p:txBody>
      </p:sp>
    </p:spTree>
    <p:extLst>
      <p:ext uri="{BB962C8B-B14F-4D97-AF65-F5344CB8AC3E}">
        <p14:creationId xmlns:p14="http://schemas.microsoft.com/office/powerpoint/2010/main" val="2490001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16B4C-B2D0-4D27-9F34-F5F97EC9A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/>
              <a:t>2</a:t>
            </a:r>
            <a:r>
              <a:rPr lang="en-US" dirty="0"/>
              <a:t>Ring .. How to Purchase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00098-ED21-46E6-81C3-E03D1D605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222513"/>
            <a:ext cx="4533900" cy="4954450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Lato" panose="020F0502020204030203"/>
              </a:rPr>
              <a:t>Offered in Three Bundles</a:t>
            </a:r>
          </a:p>
          <a:p>
            <a:pPr lvl="1"/>
            <a:r>
              <a:rPr lang="en-US" sz="1600" dirty="0">
                <a:solidFill>
                  <a:srgbClr val="C00000"/>
                </a:solidFill>
                <a:latin typeface="Lato" panose="020F0502020204030203"/>
              </a:rPr>
              <a:t>Calabrio integrations are </a:t>
            </a:r>
            <a:r>
              <a:rPr lang="en-US" sz="1600" b="1" u="sng" dirty="0">
                <a:solidFill>
                  <a:srgbClr val="C00000"/>
                </a:solidFill>
                <a:latin typeface="Lato" panose="020F0502020204030203"/>
              </a:rPr>
              <a:t>part of all 2Ring bundles</a:t>
            </a:r>
          </a:p>
          <a:p>
            <a:r>
              <a:rPr lang="en-US" sz="2000" b="1" dirty="0">
                <a:latin typeface="Lato" panose="020F0502020204030203"/>
              </a:rPr>
              <a:t>Available from</a:t>
            </a:r>
          </a:p>
          <a:p>
            <a:pPr lvl="1"/>
            <a:r>
              <a:rPr lang="en-US" sz="1600" dirty="0">
                <a:latin typeface="Lato" panose="020F0502020204030203"/>
              </a:rPr>
              <a:t>Calabrio Marketplace</a:t>
            </a:r>
          </a:p>
          <a:p>
            <a:pPr lvl="1"/>
            <a:r>
              <a:rPr lang="en-US" sz="1600" dirty="0">
                <a:latin typeface="Lato" panose="020F0502020204030203"/>
              </a:rPr>
              <a:t>Cisco CCW</a:t>
            </a:r>
          </a:p>
          <a:p>
            <a:pPr lvl="1"/>
            <a:r>
              <a:rPr lang="en-US" sz="1600" dirty="0">
                <a:latin typeface="Lato" panose="020F0502020204030203"/>
              </a:rPr>
              <a:t>Cisco / 2Ring / Calabrio Resellers</a:t>
            </a:r>
          </a:p>
          <a:p>
            <a:pPr lvl="1"/>
            <a:r>
              <a:rPr lang="en-US" sz="1600" dirty="0">
                <a:latin typeface="Lato" panose="020F0502020204030203"/>
              </a:rPr>
              <a:t>2Ring does NO direct sales</a:t>
            </a:r>
          </a:p>
          <a:p>
            <a:r>
              <a:rPr lang="en-US" sz="2000" b="1" dirty="0">
                <a:latin typeface="Lato" panose="020F0502020204030203"/>
              </a:rPr>
              <a:t>Pricing</a:t>
            </a:r>
          </a:p>
          <a:p>
            <a:pPr lvl="1"/>
            <a:r>
              <a:rPr lang="en-US" sz="1600" dirty="0">
                <a:latin typeface="Lato" panose="020F0502020204030203"/>
              </a:rPr>
              <a:t>Perpetual Licensing*</a:t>
            </a:r>
          </a:p>
          <a:p>
            <a:pPr lvl="1"/>
            <a:r>
              <a:rPr lang="en-US" sz="1600" dirty="0">
                <a:latin typeface="Lato" panose="020F0502020204030203"/>
              </a:rPr>
              <a:t>On-Premise Deployment</a:t>
            </a:r>
          </a:p>
          <a:p>
            <a:pPr lvl="1"/>
            <a:r>
              <a:rPr lang="en-US" sz="1600" dirty="0">
                <a:latin typeface="Lato" panose="020F0502020204030203"/>
              </a:rPr>
              <a:t>Min. order size – 10 seats (peak number of concurrently logged in agents + supervisors)</a:t>
            </a:r>
            <a:endParaRPr lang="en-US" sz="1800" dirty="0">
              <a:solidFill>
                <a:srgbClr val="C00000"/>
              </a:solidFill>
              <a:latin typeface="Lato" panose="020F0502020204030203"/>
            </a:endParaRPr>
          </a:p>
          <a:p>
            <a:pPr marL="0" indent="0" algn="r">
              <a:buNone/>
            </a:pPr>
            <a:r>
              <a:rPr lang="en-US" sz="1800" dirty="0">
                <a:solidFill>
                  <a:srgbClr val="C00000"/>
                </a:solidFill>
                <a:latin typeface="Lato" panose="020F0502020204030203"/>
              </a:rPr>
              <a:t>*Subscriptions based pricing is at works and will be added in 2</a:t>
            </a:r>
            <a:r>
              <a:rPr lang="en-US" sz="1800" baseline="30000" dirty="0">
                <a:solidFill>
                  <a:srgbClr val="C00000"/>
                </a:solidFill>
                <a:latin typeface="Lato" panose="020F0502020204030203"/>
              </a:rPr>
              <a:t>nd</a:t>
            </a:r>
            <a:r>
              <a:rPr lang="en-US" sz="1800" dirty="0">
                <a:solidFill>
                  <a:srgbClr val="C00000"/>
                </a:solidFill>
                <a:latin typeface="Lato" panose="020F0502020204030203"/>
              </a:rPr>
              <a:t> half of 2020</a:t>
            </a:r>
          </a:p>
        </p:txBody>
      </p:sp>
      <p:pic>
        <p:nvPicPr>
          <p:cNvPr id="6" name="Picture Placeholder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0668011E-C033-4860-9940-C15819AC7A1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22971" t="-64" r="13561" b="64"/>
          <a:stretch/>
        </p:blipFill>
        <p:spPr>
          <a:xfrm>
            <a:off x="5505450" y="1222513"/>
            <a:ext cx="6400800" cy="4951274"/>
          </a:xfrm>
        </p:spPr>
      </p:pic>
    </p:spTree>
    <p:extLst>
      <p:ext uri="{BB962C8B-B14F-4D97-AF65-F5344CB8AC3E}">
        <p14:creationId xmlns:p14="http://schemas.microsoft.com/office/powerpoint/2010/main" val="1918183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16B4C-B2D0-4D27-9F34-F5F97EC9A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/>
              <a:t>Before you go… </a:t>
            </a:r>
            <a:r>
              <a:rPr lang="en-US" sz="6000" dirty="0">
                <a:sym typeface="Wingdings" pitchFamily="2" charset="2"/>
              </a:rPr>
              <a:t>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892F867-3348-564D-BD8F-B9760022F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2513"/>
            <a:ext cx="10984345" cy="4954450"/>
          </a:xfrm>
        </p:spPr>
        <p:txBody>
          <a:bodyPr/>
          <a:lstStyle/>
          <a:p>
            <a:endParaRPr lang="en-US" b="1" dirty="0">
              <a:latin typeface="Lato" panose="020F0502020204030203"/>
            </a:endParaRPr>
          </a:p>
          <a:p>
            <a:r>
              <a:rPr lang="en-US" b="1" dirty="0">
                <a:latin typeface="Lato" panose="020F0502020204030203"/>
              </a:rPr>
              <a:t>2Ring &amp; Calabrio provide an Enhancement to Cisco Finesse for Agent/Supervisor to include Calabrio WFO interaction for ease of use</a:t>
            </a:r>
          </a:p>
          <a:p>
            <a:endParaRPr lang="en-US" b="1" dirty="0">
              <a:latin typeface="Lato" panose="020F0502020204030203"/>
            </a:endParaRPr>
          </a:p>
          <a:p>
            <a:r>
              <a:rPr lang="en-US" b="1" dirty="0">
                <a:latin typeface="Lato" panose="020F0502020204030203"/>
              </a:rPr>
              <a:t>Both 2 Ring &amp; Calabrio have longstanding development relationships within the Cisco Contact Center community with brand awareness among partner community/Cisco alike</a:t>
            </a:r>
          </a:p>
          <a:p>
            <a:endParaRPr lang="en-US" b="1" dirty="0">
              <a:latin typeface="Lato" panose="020F0502020204030203"/>
            </a:endParaRPr>
          </a:p>
          <a:p>
            <a:r>
              <a:rPr lang="en-US" b="1" dirty="0">
                <a:latin typeface="Lato" panose="020F0502020204030203"/>
              </a:rPr>
              <a:t>Can Jointly Rely On an Established Joint Customer Base</a:t>
            </a:r>
          </a:p>
          <a:p>
            <a:pPr marL="0" indent="0">
              <a:buNone/>
            </a:pPr>
            <a:endParaRPr lang="en-US" b="1" dirty="0">
              <a:latin typeface="Lato" panose="020F0502020204030203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910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3EDDFD9-ACEF-CC4C-A675-6809B4B9A2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2Ring GADGETS + CALABRIO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9D83F-A17D-2D48-8564-7A3A17152E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33799" y="4204138"/>
            <a:ext cx="9781346" cy="2196662"/>
          </a:xfrm>
        </p:spPr>
        <p:txBody>
          <a:bodyPr>
            <a:normAutofit/>
          </a:bodyPr>
          <a:lstStyle/>
          <a:p>
            <a:r>
              <a:rPr lang="en-US" dirty="0"/>
              <a:t>Contact:</a:t>
            </a:r>
          </a:p>
          <a:p>
            <a:r>
              <a:rPr lang="en-US" dirty="0"/>
              <a:t>Michal Grebac, 916-514-3355 </a:t>
            </a:r>
          </a:p>
          <a:p>
            <a:r>
              <a:rPr lang="en-US" u="sng" dirty="0"/>
              <a:t>mgrebac@2Ring.com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080572-D246-7A42-9BFD-F0EB40BF33F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SCHEDULE A 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296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DB985F-A828-584A-BB5B-DF7295A987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33801" y="1353138"/>
            <a:ext cx="5874280" cy="2855626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795801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Calabrio Developer Program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5BA111A-9569-4D41-BA41-EA4D096BC117}"/>
              </a:ext>
            </a:extLst>
          </p:cNvPr>
          <p:cNvSpPr txBox="1">
            <a:spLocks/>
          </p:cNvSpPr>
          <p:nvPr/>
        </p:nvSpPr>
        <p:spPr>
          <a:xfrm>
            <a:off x="510481" y="1054963"/>
            <a:ext cx="2991192" cy="5197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133" dirty="0">
                <a:latin typeface="Rajdhani SemiBold" panose="02000000000000000000" pitchFamily="2" charset="0"/>
                <a:cs typeface="Rajdhani SemiBold" panose="02000000000000000000" pitchFamily="2" charset="0"/>
              </a:rPr>
              <a:t>Developer Platform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2D7022D-0568-4EE3-9659-9F7718BA1D29}"/>
              </a:ext>
            </a:extLst>
          </p:cNvPr>
          <p:cNvSpPr txBox="1">
            <a:spLocks/>
          </p:cNvSpPr>
          <p:nvPr/>
        </p:nvSpPr>
        <p:spPr>
          <a:xfrm>
            <a:off x="4545560" y="1063149"/>
            <a:ext cx="2991192" cy="5197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133" dirty="0">
                <a:latin typeface="Rajdhani SemiBold" panose="02000000000000000000" pitchFamily="2" charset="0"/>
                <a:cs typeface="Rajdhani SemiBold" panose="02000000000000000000" pitchFamily="2" charset="0"/>
              </a:rPr>
              <a:t>Calabrio Marketplace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6F950BC-7906-4CB2-AA74-0AFD362E8E31}"/>
              </a:ext>
            </a:extLst>
          </p:cNvPr>
          <p:cNvSpPr txBox="1">
            <a:spLocks/>
          </p:cNvSpPr>
          <p:nvPr/>
        </p:nvSpPr>
        <p:spPr>
          <a:xfrm>
            <a:off x="8580638" y="1063149"/>
            <a:ext cx="2991192" cy="5197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133" dirty="0">
                <a:latin typeface="Rajdhani SemiBold" panose="02000000000000000000" pitchFamily="2" charset="0"/>
                <a:cs typeface="Rajdhani SemiBold" panose="02000000000000000000" pitchFamily="2" charset="0"/>
              </a:rPr>
              <a:t>Calabrio Support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90749B-CF93-4377-8442-4DB52254F5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64" t="1" r="45628" b="-1562"/>
          <a:stretch/>
        </p:blipFill>
        <p:spPr>
          <a:xfrm>
            <a:off x="531476" y="1582885"/>
            <a:ext cx="3079888" cy="4773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C5BA00D-6076-43CA-A239-FF15F6757DE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358" r="51422" b="1895"/>
          <a:stretch/>
        </p:blipFill>
        <p:spPr>
          <a:xfrm>
            <a:off x="4556055" y="1582885"/>
            <a:ext cx="3079886" cy="4675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Placeholder 9" descr="A living room filled with furniture and a large window&#10;&#10;Description automatically generated">
            <a:extLst>
              <a:ext uri="{FF2B5EF4-FFF2-40B4-BE49-F238E27FC236}">
                <a16:creationId xmlns:a16="http://schemas.microsoft.com/office/drawing/2014/main" id="{EF84E9E8-3448-4AA0-8DE2-2146E0248E1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0" t="31124" r="53932" b="14"/>
          <a:stretch/>
        </p:blipFill>
        <p:spPr>
          <a:xfrm>
            <a:off x="8468418" y="1582885"/>
            <a:ext cx="3079889" cy="4675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F2C2ED2-804D-4437-8171-9FC2D8048363}"/>
              </a:ext>
            </a:extLst>
          </p:cNvPr>
          <p:cNvCxnSpPr>
            <a:cxnSpLocks/>
          </p:cNvCxnSpPr>
          <p:nvPr/>
        </p:nvCxnSpPr>
        <p:spPr>
          <a:xfrm>
            <a:off x="4048569" y="1187777"/>
            <a:ext cx="0" cy="5465996"/>
          </a:xfrm>
          <a:prstGeom prst="line">
            <a:avLst/>
          </a:prstGeom>
          <a:ln>
            <a:solidFill>
              <a:srgbClr val="9395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22CB8A6-2E8C-40D4-AA4C-B8D7CE2D001F}"/>
              </a:ext>
            </a:extLst>
          </p:cNvPr>
          <p:cNvCxnSpPr>
            <a:cxnSpLocks/>
          </p:cNvCxnSpPr>
          <p:nvPr/>
        </p:nvCxnSpPr>
        <p:spPr>
          <a:xfrm>
            <a:off x="7960936" y="1135930"/>
            <a:ext cx="41932" cy="5517843"/>
          </a:xfrm>
          <a:prstGeom prst="line">
            <a:avLst/>
          </a:prstGeom>
          <a:ln>
            <a:solidFill>
              <a:srgbClr val="9395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4668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About 2Ring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Founded in 2001</a:t>
            </a:r>
          </a:p>
          <a:p>
            <a:r>
              <a:rPr lang="en-US" dirty="0"/>
              <a:t>Global Presence / Global Customer Base</a:t>
            </a:r>
          </a:p>
          <a:p>
            <a:pPr lvl="1"/>
            <a:r>
              <a:rPr lang="en-US" dirty="0"/>
              <a:t>European HQ in Slovakia</a:t>
            </a:r>
          </a:p>
          <a:p>
            <a:pPr lvl="1"/>
            <a:r>
              <a:rPr lang="en-US" dirty="0"/>
              <a:t>North American HQ in Sacramento, CA</a:t>
            </a:r>
          </a:p>
          <a:p>
            <a:r>
              <a:rPr lang="en-US" dirty="0"/>
              <a:t>Among 1000 Europe’s Fastest Growing Companies by Statista (Financial Times)</a:t>
            </a:r>
          </a:p>
          <a:p>
            <a:r>
              <a:rPr lang="en-US" dirty="0"/>
              <a:t>ISV Partner with </a:t>
            </a:r>
          </a:p>
          <a:p>
            <a:pPr lvl="1"/>
            <a:r>
              <a:rPr lang="en-US" dirty="0"/>
              <a:t>Amazon, Cisco, Five9, Genesys, Microsoft, ServiceNow</a:t>
            </a:r>
          </a:p>
          <a:p>
            <a:r>
              <a:rPr lang="en-US" dirty="0"/>
              <a:t>Indirect Sales Strategy</a:t>
            </a:r>
          </a:p>
          <a:p>
            <a:pPr lvl="1"/>
            <a:r>
              <a:rPr lang="en-US" dirty="0"/>
              <a:t>Available on Cisco’s price list (CCW)</a:t>
            </a:r>
          </a:p>
          <a:p>
            <a:pPr lvl="1"/>
            <a:r>
              <a:rPr lang="en-US" dirty="0"/>
              <a:t>Reseller Contracts with ConvergeOne, NTT, Presidio, WWT, and many more..</a:t>
            </a:r>
          </a:p>
        </p:txBody>
      </p:sp>
      <p:pic>
        <p:nvPicPr>
          <p:cNvPr id="5" name="Picture 4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1D6FC5AD-8C17-4073-B49C-0F970FBB2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3142" y="1222513"/>
            <a:ext cx="1438619" cy="1438619"/>
          </a:xfrm>
          <a:prstGeom prst="rect">
            <a:avLst/>
          </a:prstGeom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6B37F9E3-6B12-4068-8330-B70E65ADE2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449" y="3652564"/>
            <a:ext cx="2921312" cy="153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143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3EDDFD9-ACEF-CC4C-A675-6809B4B9A2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2Ring GADGETS + CALABRIO </a:t>
            </a:r>
          </a:p>
          <a:p>
            <a:r>
              <a:rPr lang="en-US" dirty="0"/>
              <a:t>For Cisco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9D83F-A17D-2D48-8564-7A3A17152E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How do 2Ring Gadgets enhance Calabrio WFO and Call Recording?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080572-D246-7A42-9BFD-F0EB40BF33F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774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16B4C-B2D0-4D27-9F34-F5F97EC9A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Cisco Finesse?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00098-ED21-46E6-81C3-E03D1D605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2513"/>
            <a:ext cx="5951899" cy="4954450"/>
          </a:xfrm>
        </p:spPr>
        <p:txBody>
          <a:bodyPr>
            <a:noAutofit/>
          </a:bodyPr>
          <a:lstStyle/>
          <a:p>
            <a:r>
              <a:rPr lang="en-US" sz="2000" dirty="0">
                <a:latin typeface="Lato" panose="020F0502020204030203"/>
                <a:cs typeface="Amazon Ember Light"/>
              </a:rPr>
              <a:t>Next-generation agent and supervisor desktop</a:t>
            </a:r>
          </a:p>
          <a:p>
            <a:r>
              <a:rPr lang="en-US" sz="2000" dirty="0">
                <a:latin typeface="Lato" panose="020F0502020204030203"/>
                <a:cs typeface="Amazon Ember Light"/>
              </a:rPr>
              <a:t>The main tool used by agents to handle all inbound and outbound interactions</a:t>
            </a:r>
          </a:p>
          <a:p>
            <a:r>
              <a:rPr lang="en-US" sz="2000" dirty="0">
                <a:latin typeface="Lato" panose="020F0502020204030203"/>
                <a:cs typeface="Amazon Ember Light"/>
              </a:rPr>
              <a:t>100% web-based, nothing to install locally</a:t>
            </a:r>
          </a:p>
          <a:p>
            <a:r>
              <a:rPr lang="en-US" sz="2000" dirty="0">
                <a:latin typeface="Lato" panose="020F0502020204030203"/>
                <a:cs typeface="Amazon Ember Light"/>
              </a:rPr>
              <a:t>Comes with basic gadgets / widgets / plugins</a:t>
            </a:r>
          </a:p>
          <a:p>
            <a:r>
              <a:rPr lang="en-US" sz="2000" dirty="0">
                <a:latin typeface="Lato" panose="020F0502020204030203"/>
                <a:cs typeface="Amazon Ember Light"/>
              </a:rPr>
              <a:t>Comes with strong Finesse API that enables 3</a:t>
            </a:r>
            <a:r>
              <a:rPr lang="en-US" sz="2000" baseline="30000" dirty="0">
                <a:latin typeface="Lato" panose="020F0502020204030203"/>
                <a:cs typeface="Amazon Ember Light"/>
              </a:rPr>
              <a:t>rd</a:t>
            </a:r>
            <a:r>
              <a:rPr lang="en-US" sz="2000" dirty="0">
                <a:latin typeface="Lato" panose="020F0502020204030203"/>
                <a:cs typeface="Amazon Ember Light"/>
              </a:rPr>
              <a:t> Party ISVs to improve agent/supervisor UX</a:t>
            </a:r>
          </a:p>
          <a:p>
            <a:r>
              <a:rPr lang="en-US" sz="2000" dirty="0">
                <a:latin typeface="Lato" panose="020F0502020204030203"/>
                <a:cs typeface="Amazon Ember Light"/>
              </a:rPr>
              <a:t>Free with almost all CiscoCC platforms</a:t>
            </a:r>
          </a:p>
          <a:p>
            <a:pPr lvl="1"/>
            <a:r>
              <a:rPr lang="en-US" sz="1600" dirty="0">
                <a:solidFill>
                  <a:srgbClr val="00B050"/>
                </a:solidFill>
                <a:latin typeface="Lato" panose="020F0502020204030203"/>
                <a:cs typeface="Amazon Ember Light"/>
              </a:rPr>
              <a:t>Cisco Contact Center Express – UCCX</a:t>
            </a:r>
          </a:p>
          <a:p>
            <a:pPr lvl="1"/>
            <a:r>
              <a:rPr lang="en-US" sz="1600" dirty="0">
                <a:solidFill>
                  <a:srgbClr val="00B050"/>
                </a:solidFill>
                <a:latin typeface="Lato" panose="020F0502020204030203"/>
                <a:cs typeface="Amazon Ember Light"/>
              </a:rPr>
              <a:t>Cisco Contact Center Enterprise – UCCE</a:t>
            </a:r>
          </a:p>
          <a:p>
            <a:pPr lvl="1"/>
            <a:r>
              <a:rPr lang="en-US" sz="1600" dirty="0">
                <a:solidFill>
                  <a:srgbClr val="00B050"/>
                </a:solidFill>
                <a:latin typeface="Lato" panose="020F0502020204030203"/>
                <a:cs typeface="Amazon Ember Light"/>
              </a:rPr>
              <a:t>Cisco Contact Center Packaged Enterprise – PCCE</a:t>
            </a:r>
          </a:p>
          <a:p>
            <a:pPr lvl="1"/>
            <a:r>
              <a:rPr lang="en-US" sz="1600" dirty="0">
                <a:solidFill>
                  <a:srgbClr val="00B050"/>
                </a:solidFill>
                <a:latin typeface="Lato" panose="020F0502020204030203"/>
                <a:cs typeface="Amazon Ember Light"/>
              </a:rPr>
              <a:t>Cisco WebEx Contact Center Enterprise – UCCE hosted by Cisco in AWS</a:t>
            </a:r>
          </a:p>
          <a:p>
            <a:pPr lvl="1"/>
            <a:r>
              <a:rPr lang="en-US" sz="1600" dirty="0">
                <a:solidFill>
                  <a:srgbClr val="C00000"/>
                </a:solidFill>
                <a:latin typeface="Lato" panose="020F0502020204030203"/>
                <a:cs typeface="Amazon Ember Light"/>
              </a:rPr>
              <a:t>Cisco WebEx Contact Center – a cloud-based offering for SMB that uses “Finesse Like” desktop. It is NOT Cisco Finesse.</a:t>
            </a:r>
          </a:p>
        </p:txBody>
      </p:sp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BAFE41E3-E83E-45C7-8B13-DECB10D4AB1A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6" r="931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22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16B4C-B2D0-4D27-9F34-F5F97EC9A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/>
              <a:t>2</a:t>
            </a:r>
            <a:r>
              <a:rPr lang="en-US" dirty="0"/>
              <a:t>Ring Gadgets for Cisco Finesse .. Intro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00098-ED21-46E6-81C3-E03D1D6052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b="1" dirty="0">
                <a:latin typeface="Lato" panose="020F0502020204030203"/>
                <a:cs typeface="Amazon Ember Light"/>
              </a:rPr>
              <a:t>Cisco Finesse + 2Ring Gadgets</a:t>
            </a:r>
          </a:p>
          <a:p>
            <a:pPr lvl="1"/>
            <a:r>
              <a:rPr lang="en-US" sz="1600" dirty="0">
                <a:latin typeface="Lato" panose="020F0502020204030203"/>
                <a:cs typeface="Amazon Ember Light"/>
              </a:rPr>
              <a:t>Peanut Butter &amp; Jelly Combo</a:t>
            </a:r>
          </a:p>
          <a:p>
            <a:pPr lvl="1"/>
            <a:r>
              <a:rPr lang="en-US" sz="1600" dirty="0">
                <a:latin typeface="Lato" panose="020F0502020204030203"/>
                <a:cs typeface="Amazon Ember Light"/>
              </a:rPr>
              <a:t>iPhone + AppStore</a:t>
            </a:r>
          </a:p>
          <a:p>
            <a:r>
              <a:rPr lang="en-US" sz="2000" dirty="0">
                <a:latin typeface="Lato" panose="020F0502020204030203"/>
                <a:cs typeface="Amazon Ember Light"/>
              </a:rPr>
              <a:t>A </a:t>
            </a:r>
            <a:r>
              <a:rPr lang="en-US" sz="2000" b="1" dirty="0">
                <a:latin typeface="Lato" panose="020F0502020204030203"/>
                <a:cs typeface="Amazon Ember Light"/>
              </a:rPr>
              <a:t>Single Pane of Glass</a:t>
            </a:r>
            <a:endParaRPr lang="en-US" sz="2000" dirty="0">
              <a:latin typeface="Lato" panose="020F0502020204030203"/>
              <a:cs typeface="Amazon Ember Light"/>
            </a:endParaRPr>
          </a:p>
          <a:p>
            <a:pPr lvl="1"/>
            <a:r>
              <a:rPr lang="en-US" sz="1600" dirty="0">
                <a:latin typeface="Lato" panose="020F0502020204030203"/>
                <a:cs typeface="Amazon Ember Light"/>
              </a:rPr>
              <a:t>Showing all the necessary information in one place</a:t>
            </a:r>
          </a:p>
          <a:p>
            <a:pPr lvl="2"/>
            <a:r>
              <a:rPr lang="en-US" sz="1400" dirty="0">
                <a:latin typeface="Lato" panose="020F0502020204030203"/>
                <a:cs typeface="Amazon Ember Light"/>
              </a:rPr>
              <a:t>Customers | Teams | Queues | Agents | BackOffice Contacts</a:t>
            </a:r>
          </a:p>
          <a:p>
            <a:pPr lvl="1"/>
            <a:r>
              <a:rPr lang="en-US" sz="1600" dirty="0">
                <a:latin typeface="Lato" panose="020F0502020204030203"/>
                <a:cs typeface="Amazon Ember Light"/>
              </a:rPr>
              <a:t>Providing all the necessary alerts and notifications</a:t>
            </a:r>
          </a:p>
          <a:p>
            <a:pPr lvl="2"/>
            <a:r>
              <a:rPr lang="en-US" sz="1400" dirty="0">
                <a:latin typeface="Lato" panose="020F0502020204030203"/>
                <a:cs typeface="Amazon Ember Light"/>
              </a:rPr>
              <a:t>Calls in Queue, RONA Alerts, ..</a:t>
            </a:r>
          </a:p>
          <a:p>
            <a:pPr lvl="1"/>
            <a:r>
              <a:rPr lang="en-US" sz="1600" dirty="0">
                <a:latin typeface="Lato" panose="020F0502020204030203"/>
                <a:cs typeface="Amazon Ember Light"/>
              </a:rPr>
              <a:t>Integrating with CRM &amp; ServiceDesk Systems</a:t>
            </a:r>
          </a:p>
          <a:p>
            <a:r>
              <a:rPr lang="en-US" sz="2000" b="1" dirty="0">
                <a:latin typeface="Lato" panose="020F0502020204030203"/>
                <a:cs typeface="Amazon Ember Light"/>
              </a:rPr>
              <a:t>Platform Requirements</a:t>
            </a:r>
          </a:p>
          <a:p>
            <a:pPr lvl="1"/>
            <a:r>
              <a:rPr lang="en-US" sz="1600" dirty="0">
                <a:latin typeface="Lato" panose="020F0502020204030203"/>
                <a:cs typeface="Amazon Ember Light"/>
              </a:rPr>
              <a:t>Cisco Finesse 10.6+ on</a:t>
            </a:r>
          </a:p>
          <a:p>
            <a:pPr lvl="2"/>
            <a:r>
              <a:rPr lang="en-US" sz="1400" dirty="0">
                <a:latin typeface="Lato" panose="020F0502020204030203"/>
                <a:cs typeface="Amazon Ember Light"/>
              </a:rPr>
              <a:t>Cisco UCC Express (UCCX)</a:t>
            </a:r>
          </a:p>
          <a:p>
            <a:pPr lvl="2"/>
            <a:r>
              <a:rPr lang="en-US" sz="1400" dirty="0">
                <a:latin typeface="Lato" panose="020F0502020204030203"/>
                <a:cs typeface="Amazon Ember Light"/>
              </a:rPr>
              <a:t>Cisco UCC Enterprise (UCCE) – incl. Packaged and Hosted</a:t>
            </a:r>
          </a:p>
          <a:p>
            <a:pPr lvl="2"/>
            <a:r>
              <a:rPr lang="en-US" sz="1400" dirty="0">
                <a:latin typeface="Lato" panose="020F0502020204030203"/>
                <a:cs typeface="Amazon Ember Light"/>
              </a:rPr>
              <a:t>Cisco WebEx Contact Center – Enterprise Cloud</a:t>
            </a:r>
          </a:p>
          <a:p>
            <a:pPr lvl="2"/>
            <a:r>
              <a:rPr lang="en-US" sz="1400" dirty="0">
                <a:solidFill>
                  <a:srgbClr val="C8102E"/>
                </a:solidFill>
                <a:latin typeface="Lato" panose="020F0502020204030203"/>
                <a:cs typeface="Amazon Ember Light"/>
              </a:rPr>
              <a:t>Cisco WebEx Contact Center – SMB Cloud*</a:t>
            </a:r>
          </a:p>
          <a:p>
            <a:pPr lvl="1"/>
            <a:r>
              <a:rPr lang="en-US" sz="1600" dirty="0">
                <a:latin typeface="Lato" panose="020F0502020204030203"/>
                <a:cs typeface="Amazon Ember Light"/>
              </a:rPr>
              <a:t>Calabrio One 10.4+ on-premise</a:t>
            </a:r>
          </a:p>
          <a:p>
            <a:pPr lvl="1"/>
            <a:r>
              <a:rPr lang="en-US" sz="1600" dirty="0">
                <a:latin typeface="Lato" panose="020F0502020204030203"/>
                <a:cs typeface="Amazon Ember Light"/>
              </a:rPr>
              <a:t>Calabrio ONE Cloud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B9B79F2E-1841-4CD2-9D0A-71F04DE1E92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64" r="51036"/>
          <a:stretch/>
        </p:blipFill>
        <p:spPr>
          <a:xfrm>
            <a:off x="7107238" y="1222514"/>
            <a:ext cx="4819650" cy="495127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E85748-67B4-43B8-8675-145CC6ECC8CA}"/>
              </a:ext>
            </a:extLst>
          </p:cNvPr>
          <p:cNvSpPr txBox="1"/>
          <p:nvPr/>
        </p:nvSpPr>
        <p:spPr>
          <a:xfrm>
            <a:off x="5950444" y="6336884"/>
            <a:ext cx="60969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 algn="r">
              <a:buNone/>
            </a:pPr>
            <a:r>
              <a:rPr lang="en-US" sz="1600" dirty="0">
                <a:solidFill>
                  <a:srgbClr val="C8102E"/>
                </a:solidFill>
                <a:latin typeface="Lato" panose="020F0502020204030203" pitchFamily="34" charset="0"/>
                <a:cs typeface="Amazon Ember Light"/>
              </a:rPr>
              <a:t>*Not Yet Supported, Cisco API is not yet public</a:t>
            </a:r>
          </a:p>
        </p:txBody>
      </p:sp>
    </p:spTree>
    <p:extLst>
      <p:ext uri="{BB962C8B-B14F-4D97-AF65-F5344CB8AC3E}">
        <p14:creationId xmlns:p14="http://schemas.microsoft.com/office/powerpoint/2010/main" val="3051743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16B4C-B2D0-4D27-9F34-F5F97EC9A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/>
              <a:t>2</a:t>
            </a:r>
            <a:r>
              <a:rPr lang="en-US" dirty="0"/>
              <a:t>Ring Gadgets .. Availability of Call Recordings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00098-ED21-46E6-81C3-E03D1D605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2513"/>
            <a:ext cx="6119648" cy="4954450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Lato" panose="020F0502020204030203"/>
              </a:rPr>
              <a:t>Added to Cisco Finesse via Call/Chat/Email History in 2Ring Gadgets</a:t>
            </a:r>
            <a:endParaRPr lang="en-US" sz="1800" b="1" dirty="0">
              <a:solidFill>
                <a:srgbClr val="0070C0"/>
              </a:solidFill>
              <a:latin typeface="Lato" panose="020F0502020204030203"/>
            </a:endParaRPr>
          </a:p>
          <a:p>
            <a:pPr lvl="1"/>
            <a:r>
              <a:rPr lang="en-US" sz="1600" dirty="0">
                <a:latin typeface="Lato" panose="020F0502020204030203"/>
              </a:rPr>
              <a:t>Browse &amp; Search history of customer interactions by </a:t>
            </a:r>
          </a:p>
          <a:p>
            <a:pPr lvl="2"/>
            <a:r>
              <a:rPr lang="en-US" sz="1200" dirty="0">
                <a:latin typeface="Lato" panose="020F0502020204030203"/>
              </a:rPr>
              <a:t>Agent</a:t>
            </a:r>
          </a:p>
          <a:p>
            <a:pPr lvl="2"/>
            <a:r>
              <a:rPr lang="en-US" sz="1200" dirty="0">
                <a:latin typeface="Lato" panose="020F0502020204030203"/>
              </a:rPr>
              <a:t>Contact/Customer,</a:t>
            </a:r>
          </a:p>
          <a:p>
            <a:pPr lvl="2"/>
            <a:r>
              <a:rPr lang="en-US" sz="1200" dirty="0">
                <a:latin typeface="Lato" panose="020F0502020204030203"/>
              </a:rPr>
              <a:t>Phone #, or by</a:t>
            </a:r>
          </a:p>
          <a:p>
            <a:pPr lvl="2"/>
            <a:r>
              <a:rPr lang="en-US" sz="1200" dirty="0">
                <a:latin typeface="Lato" panose="020F0502020204030203"/>
              </a:rPr>
              <a:t>Email Address</a:t>
            </a:r>
          </a:p>
          <a:p>
            <a:pPr lvl="1"/>
            <a:r>
              <a:rPr lang="en-US" sz="1600" dirty="0">
                <a:latin typeface="Lato" panose="020F0502020204030203"/>
              </a:rPr>
              <a:t>Search &amp; Play Audio Recordings directly in Cisco Finesse via 2Ring Gadgets</a:t>
            </a:r>
          </a:p>
          <a:p>
            <a:pPr lvl="1"/>
            <a:r>
              <a:rPr lang="en-US" sz="1600" dirty="0">
                <a:latin typeface="Lato" panose="020F0502020204030203"/>
              </a:rPr>
              <a:t>Deep </a:t>
            </a:r>
            <a:r>
              <a:rPr lang="en-US" sz="1600" u="sng" dirty="0">
                <a:latin typeface="Lato" panose="020F0502020204030203"/>
              </a:rPr>
              <a:t>link </a:t>
            </a:r>
            <a:r>
              <a:rPr lang="en-US" sz="1600" dirty="0">
                <a:latin typeface="Lato" panose="020F0502020204030203"/>
              </a:rPr>
              <a:t>to Calabrio Quality Management for </a:t>
            </a:r>
            <a:r>
              <a:rPr lang="en-US" sz="1600" i="1" dirty="0">
                <a:latin typeface="Lato" panose="020F0502020204030203"/>
              </a:rPr>
              <a:t>Transcriptions/Screen Recording/Score cards, etc.</a:t>
            </a:r>
          </a:p>
          <a:p>
            <a:pPr marL="457200" lvl="1" indent="0">
              <a:buNone/>
            </a:pPr>
            <a:endParaRPr lang="en-US" sz="1600" dirty="0">
              <a:latin typeface="Lato" panose="020F0502020204030203"/>
            </a:endParaRPr>
          </a:p>
          <a:p>
            <a:r>
              <a:rPr lang="en-US" sz="2000" b="1" dirty="0">
                <a:latin typeface="Lato" panose="020F0502020204030203"/>
              </a:rPr>
              <a:t>Added to Customer’s CRM System(s)</a:t>
            </a:r>
          </a:p>
          <a:p>
            <a:pPr lvl="1"/>
            <a:r>
              <a:rPr lang="en-US" sz="1600" dirty="0">
                <a:latin typeface="Lato" panose="020F0502020204030203"/>
              </a:rPr>
              <a:t>Push Call Information (including links to Calabrio Call Recording) to the interaction history in the integrated CRM or Service Desk system</a:t>
            </a:r>
          </a:p>
          <a:p>
            <a:pPr lvl="1"/>
            <a:r>
              <a:rPr lang="en-US" sz="1600" dirty="0">
                <a:latin typeface="Lato" panose="020F0502020204030203"/>
              </a:rPr>
              <a:t>Deep </a:t>
            </a:r>
            <a:r>
              <a:rPr lang="en-US" sz="1600" u="sng" dirty="0">
                <a:latin typeface="Lato" panose="020F0502020204030203"/>
              </a:rPr>
              <a:t>link</a:t>
            </a:r>
            <a:r>
              <a:rPr lang="en-US" sz="1600" dirty="0">
                <a:latin typeface="Lato" panose="020F0502020204030203"/>
              </a:rPr>
              <a:t> to Calabrio Quality Management for </a:t>
            </a:r>
            <a:r>
              <a:rPr lang="en-US" sz="1600" i="1" dirty="0">
                <a:latin typeface="Lato" panose="020F0502020204030203"/>
              </a:rPr>
              <a:t>Transcriptions/Screen Recording/Score cards, etc.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78CF5C8F-B8B2-4CA2-9B54-BF8E2C0FDB5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65"/>
          <a:stretch/>
        </p:blipFill>
        <p:spPr>
          <a:xfrm>
            <a:off x="7107238" y="1222514"/>
            <a:ext cx="4819650" cy="4951274"/>
          </a:xfrm>
        </p:spPr>
      </p:pic>
    </p:spTree>
    <p:extLst>
      <p:ext uri="{BB962C8B-B14F-4D97-AF65-F5344CB8AC3E}">
        <p14:creationId xmlns:p14="http://schemas.microsoft.com/office/powerpoint/2010/main" val="1274408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16B4C-B2D0-4D27-9F34-F5F97EC9A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/>
              <a:t>2</a:t>
            </a:r>
            <a:r>
              <a:rPr lang="en-US" dirty="0"/>
              <a:t>Ring Gadgets .. Call Recording Automation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00098-ED21-46E6-81C3-E03D1D605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2513"/>
            <a:ext cx="6119648" cy="4954450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Lato" panose="020F0502020204030203"/>
              </a:rPr>
              <a:t>Manual Pause / Resume</a:t>
            </a:r>
            <a:r>
              <a:rPr lang="en-US" sz="2000" dirty="0">
                <a:latin typeface="Lato" panose="020F0502020204030203"/>
              </a:rPr>
              <a:t>  Call and Screen Recording</a:t>
            </a:r>
          </a:p>
          <a:p>
            <a:pPr lvl="1"/>
            <a:r>
              <a:rPr lang="en-US" sz="1600" dirty="0">
                <a:latin typeface="Lato" panose="020F0502020204030203"/>
              </a:rPr>
              <a:t>Pause/Resume for unified Audio/Screen at the same time</a:t>
            </a:r>
          </a:p>
          <a:p>
            <a:pPr marL="457200" lvl="1" indent="0">
              <a:buNone/>
            </a:pPr>
            <a:endParaRPr lang="en-US" sz="1600" dirty="0">
              <a:latin typeface="Lato" panose="020F0502020204030203"/>
            </a:endParaRPr>
          </a:p>
          <a:p>
            <a:r>
              <a:rPr lang="en-US" sz="2000" b="1" dirty="0">
                <a:latin typeface="Lato" panose="020F0502020204030203"/>
              </a:rPr>
              <a:t>Request a Call Review </a:t>
            </a:r>
            <a:r>
              <a:rPr lang="en-US" sz="2000" dirty="0">
                <a:latin typeface="Lato" panose="020F0502020204030203"/>
              </a:rPr>
              <a:t>while still on a call</a:t>
            </a:r>
          </a:p>
          <a:p>
            <a:pPr marL="0" indent="0">
              <a:buNone/>
            </a:pPr>
            <a:endParaRPr lang="en-US" sz="2000" dirty="0">
              <a:latin typeface="Lato" panose="020F0502020204030203"/>
            </a:endParaRPr>
          </a:p>
          <a:p>
            <a:r>
              <a:rPr lang="en-US" sz="2000" b="1" dirty="0">
                <a:latin typeface="Lato" panose="020F0502020204030203"/>
              </a:rPr>
              <a:t>Tag Calls</a:t>
            </a:r>
            <a:r>
              <a:rPr lang="en-US" sz="2000" dirty="0">
                <a:latin typeface="Lato" panose="020F0502020204030203"/>
              </a:rPr>
              <a:t> / </a:t>
            </a:r>
            <a:r>
              <a:rPr lang="en-US" sz="2000" b="1" dirty="0">
                <a:latin typeface="Lato" panose="020F0502020204030203"/>
              </a:rPr>
              <a:t>Send Customer and Interaction Metadata</a:t>
            </a:r>
            <a:r>
              <a:rPr lang="en-US" sz="2000" dirty="0">
                <a:latin typeface="Lato" panose="020F0502020204030203"/>
              </a:rPr>
              <a:t> to Calabrio ONE</a:t>
            </a:r>
          </a:p>
          <a:p>
            <a:pPr lvl="1"/>
            <a:r>
              <a:rPr lang="en-US" sz="1800" dirty="0">
                <a:latin typeface="Lato" panose="020F0502020204030203"/>
              </a:rPr>
              <a:t>Automatic – 2Ring Orchestrator / Workflow</a:t>
            </a:r>
          </a:p>
          <a:p>
            <a:pPr lvl="1"/>
            <a:r>
              <a:rPr lang="en-US" sz="1800" dirty="0">
                <a:latin typeface="Lato" panose="020F0502020204030203"/>
              </a:rPr>
              <a:t>Manual – </a:t>
            </a:r>
            <a:r>
              <a:rPr lang="en-US" sz="1800" dirty="0" err="1">
                <a:latin typeface="Lato" panose="020F0502020204030203"/>
              </a:rPr>
              <a:t>CallVar</a:t>
            </a:r>
            <a:r>
              <a:rPr lang="en-US" sz="1800" dirty="0">
                <a:latin typeface="Lato" panose="020F0502020204030203"/>
              </a:rPr>
              <a:t> Editor or Tag Buttons</a:t>
            </a:r>
          </a:p>
        </p:txBody>
      </p:sp>
      <p:pic>
        <p:nvPicPr>
          <p:cNvPr id="6" name="Picture Placeholder 5" descr="A screenshot of a computer&#10;&#10;Description automatically generated">
            <a:extLst>
              <a:ext uri="{FF2B5EF4-FFF2-40B4-BE49-F238E27FC236}">
                <a16:creationId xmlns:a16="http://schemas.microsoft.com/office/drawing/2014/main" id="{1C4A1B6F-66D2-4028-B24F-D794B31474F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4196"/>
          <a:stretch/>
        </p:blipFill>
        <p:spPr>
          <a:xfrm>
            <a:off x="7107238" y="1222514"/>
            <a:ext cx="4819650" cy="4951274"/>
          </a:xfr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15D30C4-FCD4-4696-8167-65FECBE1631A}"/>
              </a:ext>
            </a:extLst>
          </p:cNvPr>
          <p:cNvSpPr/>
          <p:nvPr/>
        </p:nvSpPr>
        <p:spPr>
          <a:xfrm>
            <a:off x="10829925" y="1571625"/>
            <a:ext cx="1171575" cy="35242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A29F33-095B-412A-809C-5257E4FC491E}"/>
              </a:ext>
            </a:extLst>
          </p:cNvPr>
          <p:cNvSpPr/>
          <p:nvPr/>
        </p:nvSpPr>
        <p:spPr>
          <a:xfrm>
            <a:off x="7210425" y="3743325"/>
            <a:ext cx="3810000" cy="44767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817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16B4C-B2D0-4D27-9F34-F5F97EC9A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/>
              <a:t>2</a:t>
            </a:r>
            <a:r>
              <a:rPr lang="en-US" dirty="0"/>
              <a:t>Ring Gadgets + Calabrio WFM .. for Agents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00098-ED21-46E6-81C3-E03D1D605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222513"/>
            <a:ext cx="5678810" cy="4954450"/>
          </a:xfrm>
        </p:spPr>
        <p:txBody>
          <a:bodyPr>
            <a:noAutofit/>
          </a:bodyPr>
          <a:lstStyle/>
          <a:p>
            <a:r>
              <a:rPr lang="en-US" sz="2000" b="1" dirty="0">
                <a:latin typeface="Lato" panose="020F0502020204030203"/>
              </a:rPr>
              <a:t>View Agent WFM Schedule </a:t>
            </a:r>
          </a:p>
          <a:p>
            <a:pPr lvl="1"/>
            <a:r>
              <a:rPr lang="en-US" sz="1600" dirty="0">
                <a:latin typeface="Lato" panose="020F0502020204030203"/>
              </a:rPr>
              <a:t>Today or use a date picker to view </a:t>
            </a:r>
            <a:r>
              <a:rPr lang="en-US" sz="1600" b="1" dirty="0">
                <a:latin typeface="Lato" panose="020F0502020204030203"/>
              </a:rPr>
              <a:t>schedule</a:t>
            </a:r>
            <a:r>
              <a:rPr lang="en-US" sz="1600" dirty="0">
                <a:latin typeface="Lato" panose="020F0502020204030203"/>
              </a:rPr>
              <a:t> for any other past or future date</a:t>
            </a:r>
          </a:p>
          <a:p>
            <a:r>
              <a:rPr lang="en-US" sz="2000" b="1" dirty="0">
                <a:latin typeface="Lato" panose="020F0502020204030203"/>
              </a:rPr>
              <a:t>Receive WFM Schedule Alerts</a:t>
            </a:r>
          </a:p>
          <a:p>
            <a:pPr lvl="1"/>
            <a:r>
              <a:rPr lang="en-US" sz="1600" dirty="0">
                <a:latin typeface="Lato" panose="020F0502020204030203"/>
              </a:rPr>
              <a:t>A toast displayed on top of all windows</a:t>
            </a:r>
          </a:p>
          <a:p>
            <a:pPr lvl="2"/>
            <a:r>
              <a:rPr lang="en-US" sz="1600" dirty="0">
                <a:latin typeface="Lato" panose="020F0502020204030203"/>
              </a:rPr>
              <a:t>“Your 30-min break starts at 11AM.” </a:t>
            </a:r>
          </a:p>
          <a:p>
            <a:pPr lvl="2"/>
            <a:r>
              <a:rPr lang="en-US" sz="1600" dirty="0">
                <a:latin typeface="Lato" panose="020F0502020204030203"/>
              </a:rPr>
              <a:t>“Your scheduled break window has started.”</a:t>
            </a:r>
          </a:p>
          <a:p>
            <a:r>
              <a:rPr lang="en-US" sz="2000" b="1" dirty="0">
                <a:latin typeface="Lato" panose="020F0502020204030203"/>
              </a:rPr>
              <a:t>Submit Requests for a</a:t>
            </a:r>
          </a:p>
          <a:p>
            <a:pPr lvl="1"/>
            <a:r>
              <a:rPr lang="en-US" sz="1600" dirty="0">
                <a:latin typeface="Lato" panose="020F0502020204030203"/>
                <a:cs typeface="Amazon Ember Light"/>
              </a:rPr>
              <a:t>PTO</a:t>
            </a:r>
          </a:p>
          <a:p>
            <a:pPr lvl="1"/>
            <a:r>
              <a:rPr lang="en-US" sz="1600" dirty="0">
                <a:latin typeface="Lato" panose="020F0502020204030203"/>
                <a:cs typeface="Amazon Ember Light"/>
              </a:rPr>
              <a:t>Shift Swap</a:t>
            </a:r>
          </a:p>
          <a:p>
            <a:r>
              <a:rPr lang="en-US" sz="2000" b="1" dirty="0">
                <a:latin typeface="Lato" panose="020F0502020204030203"/>
              </a:rPr>
              <a:t>Auto-Report Agent Login/State to WFM</a:t>
            </a:r>
          </a:p>
          <a:p>
            <a:pPr lvl="1"/>
            <a:r>
              <a:rPr lang="en-US" sz="1600" dirty="0">
                <a:latin typeface="Lato" panose="020F0502020204030203"/>
              </a:rPr>
              <a:t>Sending login/logout requests to Calabrio for Hoteling / Hotdesking users (adds support for UCCE Free Seating)</a:t>
            </a:r>
          </a:p>
        </p:txBody>
      </p:sp>
      <p:pic>
        <p:nvPicPr>
          <p:cNvPr id="13" name="Picture Placeholder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0DBFF7CD-3E72-49A9-B985-B696332D2B5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85" t="4303" r="47084" b="29386"/>
          <a:stretch/>
        </p:blipFill>
        <p:spPr>
          <a:xfrm>
            <a:off x="6615404" y="1129005"/>
            <a:ext cx="5455297" cy="4021654"/>
          </a:xfr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CAAAF06-D910-4F6F-9A55-76679AC9A4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5404" y="5498131"/>
            <a:ext cx="3523809" cy="11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9018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0.xml><?xml version="1.0" encoding="utf-8"?>
<VariableList UniqueId="e3323260-a520-424d-89cc-5a31dd2b8582" Name="System" ContentType="XML" MajorVersion="0" MinorVersion="1" isLocalCopy="False" IsBaseObject="False" DataSourceId="df39827b-bd70-4410-87a9-3a09ee498aa0" DataSourceMajorVersion="0" DataSourceMinorVersion="1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6458DBBFD9CF42AC694B3E0535B8AC" ma:contentTypeVersion="10" ma:contentTypeDescription="Create a new document." ma:contentTypeScope="" ma:versionID="ecd9e073359c6c71196c8fba4598bf20">
  <xsd:schema xmlns:xsd="http://www.w3.org/2001/XMLSchema" xmlns:xs="http://www.w3.org/2001/XMLSchema" xmlns:p="http://schemas.microsoft.com/office/2006/metadata/properties" xmlns:ns2="6e7b8f2f-474e-473d-a29c-106dea5d92c4" targetNamespace="http://schemas.microsoft.com/office/2006/metadata/properties" ma:root="true" ma:fieldsID="b1f1058a778ee17ca5071d219ce976d3" ns2:_="">
    <xsd:import namespace="6e7b8f2f-474e-473d-a29c-106dea5d92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7b8f2f-474e-473d-a29c-106dea5d92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VariableListDefinition name="Computed" displayName="Computed" id="6e3fb65c-36c4-47ca-8141-b4b7cba4ad65" isdomainofvalue="False" dataSourceId="62f69a01-fc19-4e87-865e-a04be89daa76"/>
</file>

<file path=customXml/item5.xml><?xml version="1.0" encoding="utf-8"?>
<VariableListDefinition name="System" displayName="System" id="e3323260-a520-424d-89cc-5a31dd2b8582" isdomainofvalue="False" dataSourceId="df39827b-bd70-4410-87a9-3a09ee498aa0"/>
</file>

<file path=customXml/item6.xml><?xml version="1.0" encoding="utf-8"?>
<VariableList UniqueId="1f23a369-3d95-453b-b120-1424e4950aa3" Name="AD_HOC" ContentType="XML" MajorVersion="0" MinorVersion="1" isLocalCopy="False" IsBaseObject="False" DataSourceId="73ebe02f-cd75-4bbd-bb01-f49819c3e313" DataSourceMajorVersion="0" DataSourceMinorVersion="1"/>
</file>

<file path=customXml/item7.xml><?xml version="1.0" encoding="utf-8"?>
<AllExternalAdhocVariableMappings/>
</file>

<file path=customXml/item8.xml><?xml version="1.0" encoding="utf-8"?>
<VariableListDefinition name="AD_HOC" displayName="AD_HOC" id="1f23a369-3d95-453b-b120-1424e4950aa3" isdomainofvalue="False" dataSourceId="73ebe02f-cd75-4bbd-bb01-f49819c3e313"/>
</file>

<file path=customXml/item9.xml><?xml version="1.0" encoding="utf-8"?>
<VariableList UniqueId="6e3fb65c-36c4-47ca-8141-b4b7cba4ad65" Name="Computed" ContentType="XML" MajorVersion="0" MinorVersion="1" isLocalCopy="False" IsBaseObject="False" DataSourceId="62f69a01-fc19-4e87-865e-a04be89daa76" DataSourceMajorVersion="0" DataSourceMinorVersion="1"/>
</file>

<file path=customXml/itemProps1.xml><?xml version="1.0" encoding="utf-8"?>
<ds:datastoreItem xmlns:ds="http://schemas.openxmlformats.org/officeDocument/2006/customXml" ds:itemID="{60159A16-C70F-4D96-A079-009ACB524636}">
  <ds:schemaRefs>
    <ds:schemaRef ds:uri="http://schemas.microsoft.com/sharepoint/v3/contenttype/forms"/>
  </ds:schemaRefs>
</ds:datastoreItem>
</file>

<file path=customXml/itemProps10.xml><?xml version="1.0" encoding="utf-8"?>
<ds:datastoreItem xmlns:ds="http://schemas.openxmlformats.org/officeDocument/2006/customXml" ds:itemID="{392A1F29-3A48-45C9-AC5A-9F00BB7713B2}">
  <ds:schemaRefs/>
</ds:datastoreItem>
</file>

<file path=customXml/itemProps2.xml><?xml version="1.0" encoding="utf-8"?>
<ds:datastoreItem xmlns:ds="http://schemas.openxmlformats.org/officeDocument/2006/customXml" ds:itemID="{28FAF0A9-3F8D-4DE8-BEC7-A9F7BEF6CF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e7b8f2f-474e-473d-a29c-106dea5d92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1B89F47-646D-4BE3-95AD-5D9A4D51FD46}">
  <ds:schemaRefs>
    <ds:schemaRef ds:uri="http://schemas.microsoft.com/office/2006/metadata/properties"/>
    <ds:schemaRef ds:uri="http://purl.org/dc/dcmitype/"/>
    <ds:schemaRef ds:uri="6e7b8f2f-474e-473d-a29c-106dea5d92c4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8F0578DF-0702-4083-AE21-21686A13AB41}">
  <ds:schemaRefs/>
</ds:datastoreItem>
</file>

<file path=customXml/itemProps5.xml><?xml version="1.0" encoding="utf-8"?>
<ds:datastoreItem xmlns:ds="http://schemas.openxmlformats.org/officeDocument/2006/customXml" ds:itemID="{A9629E1F-0DE4-455E-BAC9-005B12839852}">
  <ds:schemaRefs/>
</ds:datastoreItem>
</file>

<file path=customXml/itemProps6.xml><?xml version="1.0" encoding="utf-8"?>
<ds:datastoreItem xmlns:ds="http://schemas.openxmlformats.org/officeDocument/2006/customXml" ds:itemID="{460F3447-48D3-499D-9574-DD2FCAEB34D9}">
  <ds:schemaRefs/>
</ds:datastoreItem>
</file>

<file path=customXml/itemProps7.xml><?xml version="1.0" encoding="utf-8"?>
<ds:datastoreItem xmlns:ds="http://schemas.openxmlformats.org/officeDocument/2006/customXml" ds:itemID="{B6C4F54B-BAC4-4BAF-96CC-614944CEDB8D}">
  <ds:schemaRefs/>
</ds:datastoreItem>
</file>

<file path=customXml/itemProps8.xml><?xml version="1.0" encoding="utf-8"?>
<ds:datastoreItem xmlns:ds="http://schemas.openxmlformats.org/officeDocument/2006/customXml" ds:itemID="{F9C254E2-0DB8-433F-AB85-4E359072C331}">
  <ds:schemaRefs/>
</ds:datastoreItem>
</file>

<file path=customXml/itemProps9.xml><?xml version="1.0" encoding="utf-8"?>
<ds:datastoreItem xmlns:ds="http://schemas.openxmlformats.org/officeDocument/2006/customXml" ds:itemID="{CB0ECCFE-12CE-4B64-86E2-620816AB3675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2214</TotalTime>
  <Words>978</Words>
  <Application>Microsoft Office PowerPoint</Application>
  <PresentationFormat>Widescreen</PresentationFormat>
  <Paragraphs>151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Corbel</vt:lpstr>
      <vt:lpstr>Lato</vt:lpstr>
      <vt:lpstr>Rajdhani SemiBold</vt:lpstr>
      <vt:lpstr>Office Theme</vt:lpstr>
      <vt:lpstr>PowerPoint Presentation</vt:lpstr>
      <vt:lpstr>Calabrio Developer Program </vt:lpstr>
      <vt:lpstr>About 2Ring</vt:lpstr>
      <vt:lpstr>PowerPoint Presentation</vt:lpstr>
      <vt:lpstr>What is Cisco Finesse?</vt:lpstr>
      <vt:lpstr>2Ring Gadgets for Cisco Finesse .. Intro</vt:lpstr>
      <vt:lpstr>2Ring Gadgets .. Availability of Call Recordings</vt:lpstr>
      <vt:lpstr>2Ring Gadgets .. Call Recording Automation</vt:lpstr>
      <vt:lpstr>2Ring Gadgets + Calabrio WFM .. for Agents</vt:lpstr>
      <vt:lpstr>2Ring Gadgets + Calabrio WFM .. for Supervisors</vt:lpstr>
      <vt:lpstr>We are not Done .. Features Considered</vt:lpstr>
      <vt:lpstr>2Ring .. How to Purchase</vt:lpstr>
      <vt:lpstr>Before you go… 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 Thomas</dc:creator>
  <cp:lastModifiedBy>Michal Grebac</cp:lastModifiedBy>
  <cp:revision>895</cp:revision>
  <cp:lastPrinted>2019-06-12T14:22:24Z</cp:lastPrinted>
  <dcterms:created xsi:type="dcterms:W3CDTF">2019-05-29T17:47:49Z</dcterms:created>
  <dcterms:modified xsi:type="dcterms:W3CDTF">2020-08-12T20:43:58Z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0x010100DE6458DBBFD9CF42AC694B3E0535B8AC</vt:lpwstr>
  </property>
</Properties>
</file>