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  <p:sldMasterId id="2147483798" r:id="rId5"/>
  </p:sldMasterIdLst>
  <p:notesMasterIdLst>
    <p:notesMasterId r:id="rId33"/>
  </p:notesMasterIdLst>
  <p:handoutMasterIdLst>
    <p:handoutMasterId r:id="rId34"/>
  </p:handoutMasterIdLst>
  <p:sldIdLst>
    <p:sldId id="483" r:id="rId6"/>
    <p:sldId id="449" r:id="rId7"/>
    <p:sldId id="1095" r:id="rId8"/>
    <p:sldId id="524" r:id="rId9"/>
    <p:sldId id="1120" r:id="rId10"/>
    <p:sldId id="1114" r:id="rId11"/>
    <p:sldId id="1101" r:id="rId12"/>
    <p:sldId id="1104" r:id="rId13"/>
    <p:sldId id="1124" r:id="rId14"/>
    <p:sldId id="1112" r:id="rId15"/>
    <p:sldId id="1111" r:id="rId16"/>
    <p:sldId id="1100" r:id="rId17"/>
    <p:sldId id="1126" r:id="rId18"/>
    <p:sldId id="1127" r:id="rId19"/>
    <p:sldId id="1102" r:id="rId20"/>
    <p:sldId id="1098" r:id="rId21"/>
    <p:sldId id="1103" r:id="rId22"/>
    <p:sldId id="1110" r:id="rId23"/>
    <p:sldId id="510" r:id="rId24"/>
    <p:sldId id="1106" r:id="rId25"/>
    <p:sldId id="1107" r:id="rId26"/>
    <p:sldId id="1108" r:id="rId27"/>
    <p:sldId id="512" r:id="rId28"/>
    <p:sldId id="1079" r:id="rId29"/>
    <p:sldId id="1130" r:id="rId30"/>
    <p:sldId id="1109" r:id="rId31"/>
    <p:sldId id="10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olaard, Thijs" initials="K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9FC"/>
    <a:srgbClr val="64AFAE"/>
    <a:srgbClr val="8BC3C3"/>
    <a:srgbClr val="53A4A5"/>
    <a:srgbClr val="98D1DE"/>
    <a:srgbClr val="A6D8E2"/>
    <a:srgbClr val="F2787A"/>
    <a:srgbClr val="398F73"/>
    <a:srgbClr val="ED4A4F"/>
    <a:srgbClr val="82B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67481" autoAdjust="0"/>
  </p:normalViewPr>
  <p:slideViewPr>
    <p:cSldViewPr snapToGrid="0">
      <p:cViewPr varScale="1">
        <p:scale>
          <a:sx n="94" d="100"/>
          <a:sy n="94" d="100"/>
        </p:scale>
        <p:origin x="114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7" d="100"/>
          <a:sy n="107" d="100"/>
        </p:scale>
        <p:origin x="320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Reindl" userId="440c5bbf-8f1e-49fd-b402-dada97a4bc52" providerId="ADAL" clId="{C45EADDA-2EA6-469C-B661-7E152E14594B}"/>
    <pc:docChg chg="modSld modMainMaster">
      <pc:chgData name="Richard Reindl" userId="440c5bbf-8f1e-49fd-b402-dada97a4bc52" providerId="ADAL" clId="{C45EADDA-2EA6-469C-B661-7E152E14594B}" dt="2020-03-23T15:08:35.572" v="50" actId="20577"/>
      <pc:docMkLst>
        <pc:docMk/>
      </pc:docMkLst>
      <pc:sldChg chg="modSp">
        <pc:chgData name="Richard Reindl" userId="440c5bbf-8f1e-49fd-b402-dada97a4bc52" providerId="ADAL" clId="{C45EADDA-2EA6-469C-B661-7E152E14594B}" dt="2020-03-23T15:08:35.572" v="50" actId="20577"/>
        <pc:sldMkLst>
          <pc:docMk/>
          <pc:sldMk cId="194792763" sldId="1109"/>
        </pc:sldMkLst>
        <pc:spChg chg="mod">
          <ac:chgData name="Richard Reindl" userId="440c5bbf-8f1e-49fd-b402-dada97a4bc52" providerId="ADAL" clId="{C45EADDA-2EA6-469C-B661-7E152E14594B}" dt="2020-03-23T15:08:35.572" v="50" actId="20577"/>
          <ac:spMkLst>
            <pc:docMk/>
            <pc:sldMk cId="194792763" sldId="1109"/>
            <ac:spMk id="5" creationId="{D3970AF1-51B9-DB4E-BB5E-AA4B201C81EF}"/>
          </ac:spMkLst>
        </pc:spChg>
      </pc:sldChg>
      <pc:sldMasterChg chg="modSldLayout">
        <pc:chgData name="Richard Reindl" userId="440c5bbf-8f1e-49fd-b402-dada97a4bc52" providerId="ADAL" clId="{C45EADDA-2EA6-469C-B661-7E152E14594B}" dt="2020-03-23T15:08:05.286" v="48" actId="20577"/>
        <pc:sldMasterMkLst>
          <pc:docMk/>
          <pc:sldMasterMk cId="1311590602" sldId="2147483725"/>
        </pc:sldMasterMkLst>
        <pc:sldLayoutChg chg="modSp">
          <pc:chgData name="Richard Reindl" userId="440c5bbf-8f1e-49fd-b402-dada97a4bc52" providerId="ADAL" clId="{C45EADDA-2EA6-469C-B661-7E152E14594B}" dt="2020-03-23T15:08:05.286" v="48" actId="20577"/>
          <pc:sldLayoutMkLst>
            <pc:docMk/>
            <pc:sldMasterMk cId="1311590602" sldId="2147483725"/>
            <pc:sldLayoutMk cId="163257870" sldId="2147483750"/>
          </pc:sldLayoutMkLst>
          <pc:spChg chg="mod">
            <ac:chgData name="Richard Reindl" userId="440c5bbf-8f1e-49fd-b402-dada97a4bc52" providerId="ADAL" clId="{C45EADDA-2EA6-469C-B661-7E152E14594B}" dt="2020-03-23T15:08:05.286" v="48" actId="20577"/>
            <ac:spMkLst>
              <pc:docMk/>
              <pc:sldMasterMk cId="1311590602" sldId="2147483725"/>
              <pc:sldLayoutMk cId="163257870" sldId="2147483750"/>
              <ac:spMk id="6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C9621-A4B6-4CC3-9C91-E1594225D91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62494-B3D2-0F44-88B0-CF83461C8B34}" type="datetimeFigureOut">
              <a:rPr lang="en-US" smtClean="0"/>
              <a:t>3/23/2020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49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9006B-1BDB-4378-9324-AB7056D1423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92EE7-9961-4DD5-ABC1-DB050D86B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5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92EE7-9961-4DD5-ABC1-DB050D86B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733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Alerts &amp; Notifications on Top of All the Application Windows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92EE7-9961-4DD5-ABC1-DB050D86BC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06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92EE7-9961-4DD5-ABC1-DB050D86BC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7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92EE7-9961-4DD5-ABC1-DB050D86BC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87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92EE7-9961-4DD5-ABC1-DB050D86BC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49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92EE7-9961-4DD5-ABC1-DB050D86B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357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92EE7-9961-4DD5-ABC1-DB050D86BC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619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92EE7-9961-4DD5-ABC1-DB050D86BC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79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92EE7-9961-4DD5-ABC1-DB050D86BC5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49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92EE7-9961-4DD5-ABC1-DB050D86BC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2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92EE7-9961-4DD5-ABC1-DB050D86BC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99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Cisco added: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3Y and 5Y support options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Standard Bundle</a:t>
            </a:r>
          </a:p>
          <a:p>
            <a:pPr marL="171450" indent="-171450">
              <a:buFontTx/>
              <a:buChar char="-"/>
            </a:pPr>
            <a:r>
              <a:rPr lang="en-US" dirty="0"/>
              <a:t>Staffino Feedback Service “Subscription”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92EE7-9961-4DD5-ABC1-DB050D86BC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15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this works with UCCX 11.6, so customers can get these features even before they upgrade to UCCX12.</a:t>
            </a:r>
          </a:p>
          <a:p>
            <a:r>
              <a:rPr lang="en-US" dirty="0"/>
              <a:t>If support for chat/email channels is not needed, UCCX 10.5/11.x is supported.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92EE7-9961-4DD5-ABC1-DB050D86BC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9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92EE7-9961-4DD5-ABC1-DB050D86BC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49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92EE7-9961-4DD5-ABC1-DB050D86BC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7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92EE7-9961-4DD5-ABC1-DB050D86BC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00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92EE7-9961-4DD5-ABC1-DB050D86BC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92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92EE7-9961-4DD5-ABC1-DB050D86BC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2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mailto:mgrebac@2Ring.com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jawad@2Ring.com" TargetMode="External"/><Relationship Id="rId4" Type="http://schemas.openxmlformats.org/officeDocument/2006/relationships/hyperlink" Target="mailto:Thijs.Koolaard@2ring.com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mailto:mgrebac@2Ring.com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jawad@2Ring.com" TargetMode="External"/><Relationship Id="rId4" Type="http://schemas.openxmlformats.org/officeDocument/2006/relationships/hyperlink" Target="mailto:Thijs.Koolaard@2ring.com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mailto:mgrebac@2Ring.com" TargetMode="Externa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hyperlink" Target="mailto:pkolenic@2Ring.com" TargetMode="External"/><Relationship Id="rId7" Type="http://schemas.openxmlformats.org/officeDocument/2006/relationships/hyperlink" Target="mailto:Info-na@2Ring.com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image" Target="../media/image2.jp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2ring.com/" TargetMode="External"/><Relationship Id="rId11" Type="http://schemas.openxmlformats.org/officeDocument/2006/relationships/hyperlink" Target="http://2ring.com/SystemRequirements" TargetMode="External"/><Relationship Id="rId5" Type="http://schemas.openxmlformats.org/officeDocument/2006/relationships/hyperlink" Target="mailto:info@2Ring.com" TargetMode="External"/><Relationship Id="rId15" Type="http://schemas.openxmlformats.org/officeDocument/2006/relationships/image" Target="../media/image8.png"/><Relationship Id="rId10" Type="http://schemas.openxmlformats.org/officeDocument/2006/relationships/hyperlink" Target="https://www.2ring.com/GADGETS" TargetMode="External"/><Relationship Id="rId4" Type="http://schemas.openxmlformats.org/officeDocument/2006/relationships/hyperlink" Target="mailto:Thijs.Koolaard@2Ring.com" TargetMode="External"/><Relationship Id="rId9" Type="http://schemas.openxmlformats.org/officeDocument/2006/relationships/hyperlink" Target="mailto:tmccain@2Ring.com" TargetMode="External"/><Relationship Id="rId1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mailto:Info-na@2Ring.com" TargetMode="External"/><Relationship Id="rId3" Type="http://schemas.openxmlformats.org/officeDocument/2006/relationships/hyperlink" Target="http://www.2ring.com/Linkedin" TargetMode="External"/><Relationship Id="rId7" Type="http://schemas.openxmlformats.org/officeDocument/2006/relationships/hyperlink" Target="http://www.2ring.com/YouTube" TargetMode="External"/><Relationship Id="rId12" Type="http://schemas.openxmlformats.org/officeDocument/2006/relationships/hyperlink" Target="http://www.2ring.com/" TargetMode="External"/><Relationship Id="rId2" Type="http://schemas.openxmlformats.org/officeDocument/2006/relationships/image" Target="../media/image2.jpg"/><Relationship Id="rId16" Type="http://schemas.openxmlformats.org/officeDocument/2006/relationships/hyperlink" Target="http://2ring.com/SystemRequirements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hyperlink" Target="mailto:info@2Ring.com" TargetMode="External"/><Relationship Id="rId5" Type="http://schemas.openxmlformats.org/officeDocument/2006/relationships/hyperlink" Target="http://www.2ring.com/Twitter" TargetMode="External"/><Relationship Id="rId15" Type="http://schemas.openxmlformats.org/officeDocument/2006/relationships/hyperlink" Target="https://www.2ring.com/GADGETS" TargetMode="External"/><Relationship Id="rId10" Type="http://schemas.openxmlformats.org/officeDocument/2006/relationships/hyperlink" Target="mailto:pkolenic@2Ring.com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hyperlink" Target="mailto:tmccain@2Ring.com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mailto:mgrebac@2Ring.com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jawad@2Ring.com" TargetMode="External"/><Relationship Id="rId4" Type="http://schemas.openxmlformats.org/officeDocument/2006/relationships/hyperlink" Target="mailto:Thijs.Koolaard@2ring.com" TargetMode="Externa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mailto:mgrebac@2Ring.com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jawad@2Ring.com" TargetMode="External"/><Relationship Id="rId4" Type="http://schemas.openxmlformats.org/officeDocument/2006/relationships/hyperlink" Target="mailto:Thijs.Koolaard@2ring.com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mailto:mgrebac@2Ring.com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jawad@2Ring.com" TargetMode="External"/><Relationship Id="rId4" Type="http://schemas.openxmlformats.org/officeDocument/2006/relationships/hyperlink" Target="mailto:Thijs.Koolaard@2ring.com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15465" y="385481"/>
            <a:ext cx="3054978" cy="1528483"/>
          </a:xfrm>
          <a:prstGeom prst="rect">
            <a:avLst/>
          </a:prstGeom>
          <a:solidFill>
            <a:srgbClr val="98D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62000" y="1913967"/>
            <a:ext cx="7235125" cy="227067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4000" b="0" i="0" baseline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US" dirty="0"/>
              <a:t>2Ring Solution Name ..</a:t>
            </a:r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62000" y="4184647"/>
            <a:ext cx="7235125" cy="11468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200" b="0" i="0" baseline="0">
                <a:solidFill>
                  <a:srgbClr val="DFF2F6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17" y="381002"/>
            <a:ext cx="3065926" cy="153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1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11978" y="1913963"/>
            <a:ext cx="9899022" cy="4561089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911980" y="381001"/>
            <a:ext cx="9899020" cy="1532966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3200" b="0" i="0" baseline="0">
                <a:solidFill>
                  <a:srgbClr val="67BED0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10146506" y="4004010"/>
            <a:ext cx="3709986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i="0" dirty="0">
                <a:solidFill>
                  <a:srgbClr val="67BED0"/>
                </a:solidFill>
                <a:latin typeface="Roboto Medium" charset="0"/>
                <a:ea typeface="Roboto Medium" charset="0"/>
                <a:cs typeface="Roboto Medium" charset="0"/>
              </a:rPr>
              <a:t>Every @CiscoCC Needs</a:t>
            </a:r>
            <a:r>
              <a:rPr lang="en-US" sz="1200" b="0" i="0" baseline="0" dirty="0">
                <a:solidFill>
                  <a:srgbClr val="67BED0"/>
                </a:solidFill>
                <a:latin typeface="Roboto Medium" charset="0"/>
                <a:ea typeface="Roboto Medium" charset="0"/>
                <a:cs typeface="Roboto Medium" charset="0"/>
              </a:rPr>
              <a:t> 2Ring ..</a:t>
            </a:r>
            <a:endParaRPr lang="en-US" sz="1200" b="0" i="0" dirty="0">
              <a:solidFill>
                <a:srgbClr val="67BED0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911975" y="1913963"/>
            <a:ext cx="185285" cy="185285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625714" y="6289767"/>
            <a:ext cx="185285" cy="185285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H="1">
            <a:off x="379010" y="1913961"/>
            <a:ext cx="1532959" cy="4561091"/>
          </a:xfrm>
          <a:prstGeom prst="rect">
            <a:avLst/>
          </a:prstGeom>
          <a:solidFill>
            <a:srgbClr val="78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79012" y="6092106"/>
            <a:ext cx="1532963" cy="38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BFE8C72-A5A6-468F-A77B-69A7997F2DB5}" type="slidenum">
              <a:rPr lang="en-US" sz="1200" smtClean="0">
                <a:solidFill>
                  <a:srgbClr val="DFF2F6"/>
                </a:solidFill>
              </a:rPr>
              <a:t>‹#›</a:t>
            </a:fld>
            <a:endParaRPr lang="en-US" sz="1200" dirty="0">
              <a:solidFill>
                <a:srgbClr val="DFF2F6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-944549" y="3680840"/>
            <a:ext cx="418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rgbClr val="DFF2F6"/>
                </a:solidFill>
                <a:latin typeface="Roboto Medium" charset="0"/>
                <a:ea typeface="Roboto Medium" charset="0"/>
                <a:cs typeface="Roboto Medium" charset="0"/>
              </a:rPr>
              <a:t>US: </a:t>
            </a:r>
            <a:r>
              <a:rPr lang="en-US" sz="1200" b="0" i="0" dirty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rPr>
              <a:t>Michal Grebac .. </a:t>
            </a:r>
            <a:r>
              <a:rPr lang="en-US" sz="1200" b="0" i="0" dirty="0">
                <a:solidFill>
                  <a:srgbClr val="99B7C1"/>
                </a:solidFill>
                <a:latin typeface="Roboto Light" charset="0"/>
                <a:ea typeface="Roboto Light" charset="0"/>
                <a:cs typeface="Roboto Light" charset="0"/>
                <a:hlinkClick r:id="rId3"/>
              </a:rPr>
              <a:t>mgrebac@2Ring.com</a:t>
            </a:r>
            <a:r>
              <a:rPr lang="en-US" sz="1200" b="0" i="0" dirty="0">
                <a:solidFill>
                  <a:srgbClr val="99B7C1"/>
                </a:solidFill>
                <a:latin typeface="Roboto Light" charset="0"/>
                <a:ea typeface="Roboto Light" charset="0"/>
                <a:cs typeface="Roboto Light" charset="0"/>
              </a:rPr>
              <a:t>  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rgbClr val="DFF2F6"/>
                </a:solidFill>
                <a:latin typeface="Roboto Medium" charset="0"/>
                <a:ea typeface="Roboto Medium" charset="0"/>
                <a:cs typeface="Roboto Medium" charset="0"/>
              </a:rPr>
              <a:t>EMEAR: </a:t>
            </a:r>
            <a:r>
              <a:rPr lang="en-US" sz="1200" b="0" i="0" dirty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rPr>
              <a:t>Thijs Koolaard .. </a:t>
            </a:r>
            <a:r>
              <a:rPr lang="en-US" sz="1200" b="0" i="0" dirty="0">
                <a:solidFill>
                  <a:srgbClr val="004B64"/>
                </a:solidFill>
                <a:latin typeface="Roboto Light" charset="0"/>
                <a:ea typeface="Roboto Light" charset="0"/>
                <a:cs typeface="Roboto Light" charset="0"/>
                <a:hlinkClick r:id="rId4"/>
              </a:rPr>
              <a:t>Thijs.Koolaard@2ring.com</a:t>
            </a:r>
            <a:r>
              <a:rPr lang="en-US" sz="1200" dirty="0">
                <a:solidFill>
                  <a:srgbClr val="004B64"/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rgbClr val="DFF2F6"/>
                </a:solidFill>
                <a:latin typeface="Roboto Medium" charset="0"/>
                <a:ea typeface="Roboto Medium" charset="0"/>
                <a:cs typeface="Roboto Medium" charset="0"/>
              </a:rPr>
              <a:t>LATAM &amp; APAC: </a:t>
            </a:r>
            <a:r>
              <a:rPr lang="en-US" sz="1200" b="0" i="0" dirty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rPr>
              <a:t>Jawad Shoaib .. </a:t>
            </a:r>
            <a:r>
              <a:rPr lang="en-US" sz="1200" b="0" i="0" dirty="0">
                <a:solidFill>
                  <a:srgbClr val="004B64"/>
                </a:solidFill>
                <a:latin typeface="Roboto Light" charset="0"/>
                <a:ea typeface="Roboto Light" charset="0"/>
                <a:cs typeface="Roboto Light" charset="0"/>
                <a:hlinkClick r:id="rId5"/>
              </a:rPr>
              <a:t>jawad@2Ring.com</a:t>
            </a:r>
            <a:r>
              <a:rPr lang="en-US" sz="1200" b="0" i="0" dirty="0">
                <a:solidFill>
                  <a:srgbClr val="004B64"/>
                </a:solidFill>
                <a:latin typeface="Roboto Light" charset="0"/>
                <a:ea typeface="Roboto Light" charset="0"/>
                <a:cs typeface="Roboto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32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11978" y="1913963"/>
            <a:ext cx="9899022" cy="4561089"/>
          </a:xfrm>
          <a:prstGeom prst="rect">
            <a:avLst/>
          </a:prstGeom>
          <a:solidFill>
            <a:srgbClr val="3B9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911980" y="381001"/>
            <a:ext cx="9899020" cy="1532966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3200" b="0" i="0" baseline="0">
                <a:solidFill>
                  <a:srgbClr val="67BED0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10146506" y="4004010"/>
            <a:ext cx="3709986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i="0" dirty="0">
                <a:solidFill>
                  <a:srgbClr val="67BED0"/>
                </a:solidFill>
                <a:latin typeface="Roboto Medium" charset="0"/>
                <a:ea typeface="Roboto Medium" charset="0"/>
                <a:cs typeface="Roboto Medium" charset="0"/>
              </a:rPr>
              <a:t>Every @CiscoCC Needs</a:t>
            </a:r>
            <a:r>
              <a:rPr lang="en-US" sz="1200" b="0" i="0" baseline="0" dirty="0">
                <a:solidFill>
                  <a:srgbClr val="67BED0"/>
                </a:solidFill>
                <a:latin typeface="Roboto Medium" charset="0"/>
                <a:ea typeface="Roboto Medium" charset="0"/>
                <a:cs typeface="Roboto Medium" charset="0"/>
              </a:rPr>
              <a:t> 2Ring ..</a:t>
            </a:r>
            <a:endParaRPr lang="en-US" sz="1200" b="0" i="0" dirty="0">
              <a:solidFill>
                <a:srgbClr val="67BED0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911975" y="1913963"/>
            <a:ext cx="185285" cy="185285"/>
          </a:xfrm>
          <a:prstGeom prst="rect">
            <a:avLst/>
          </a:prstGeom>
          <a:solidFill>
            <a:srgbClr val="3B9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625714" y="6289767"/>
            <a:ext cx="185285" cy="185285"/>
          </a:xfrm>
          <a:prstGeom prst="rect">
            <a:avLst/>
          </a:prstGeom>
          <a:solidFill>
            <a:srgbClr val="3B9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H="1">
            <a:off x="379010" y="1913961"/>
            <a:ext cx="1532959" cy="4561091"/>
          </a:xfrm>
          <a:prstGeom prst="rect">
            <a:avLst/>
          </a:prstGeom>
          <a:solidFill>
            <a:srgbClr val="78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79012" y="6092106"/>
            <a:ext cx="1532963" cy="38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BFE8C72-A5A6-468F-A77B-69A7997F2DB5}" type="slidenum">
              <a:rPr lang="en-US" sz="1200" smtClean="0">
                <a:solidFill>
                  <a:srgbClr val="DFF2F6"/>
                </a:solidFill>
              </a:rPr>
              <a:t>‹#›</a:t>
            </a:fld>
            <a:endParaRPr lang="en-US" sz="1200" dirty="0">
              <a:solidFill>
                <a:srgbClr val="DFF2F6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-944549" y="3680840"/>
            <a:ext cx="418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rgbClr val="DFF2F6"/>
                </a:solidFill>
                <a:latin typeface="Roboto Medium" charset="0"/>
                <a:ea typeface="Roboto Medium" charset="0"/>
                <a:cs typeface="Roboto Medium" charset="0"/>
              </a:rPr>
              <a:t>US: </a:t>
            </a:r>
            <a:r>
              <a:rPr lang="en-US" sz="1200" b="0" i="0" dirty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rPr>
              <a:t>Michal Grebac .. </a:t>
            </a:r>
            <a:r>
              <a:rPr lang="en-US" sz="1200" b="0" i="0" dirty="0">
                <a:solidFill>
                  <a:srgbClr val="99B7C1"/>
                </a:solidFill>
                <a:latin typeface="Roboto Light" charset="0"/>
                <a:ea typeface="Roboto Light" charset="0"/>
                <a:cs typeface="Roboto Light" charset="0"/>
                <a:hlinkClick r:id="rId3"/>
              </a:rPr>
              <a:t>mgrebac@2Ring.com</a:t>
            </a:r>
            <a:r>
              <a:rPr lang="en-US" sz="1200" b="0" i="0" dirty="0">
                <a:solidFill>
                  <a:srgbClr val="99B7C1"/>
                </a:solidFill>
                <a:latin typeface="Roboto Light" charset="0"/>
                <a:ea typeface="Roboto Light" charset="0"/>
                <a:cs typeface="Roboto Light" charset="0"/>
              </a:rPr>
              <a:t>  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rgbClr val="DFF2F6"/>
                </a:solidFill>
                <a:latin typeface="Roboto Medium" charset="0"/>
                <a:ea typeface="Roboto Medium" charset="0"/>
                <a:cs typeface="Roboto Medium" charset="0"/>
              </a:rPr>
              <a:t>EMEAR: </a:t>
            </a:r>
            <a:r>
              <a:rPr lang="en-US" sz="1200" b="0" i="0" dirty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rPr>
              <a:t>Thijs Koolaard .. </a:t>
            </a:r>
            <a:r>
              <a:rPr lang="en-US" sz="1200" b="0" i="0" dirty="0">
                <a:solidFill>
                  <a:srgbClr val="004B64"/>
                </a:solidFill>
                <a:latin typeface="Roboto Light" charset="0"/>
                <a:ea typeface="Roboto Light" charset="0"/>
                <a:cs typeface="Roboto Light" charset="0"/>
                <a:hlinkClick r:id="rId4"/>
              </a:rPr>
              <a:t>Thijs.Koolaard@2ring.com</a:t>
            </a:r>
            <a:r>
              <a:rPr lang="en-US" sz="1200" dirty="0">
                <a:solidFill>
                  <a:srgbClr val="004B64"/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rgbClr val="DFF2F6"/>
                </a:solidFill>
                <a:latin typeface="Roboto Medium" charset="0"/>
                <a:ea typeface="Roboto Medium" charset="0"/>
                <a:cs typeface="Roboto Medium" charset="0"/>
              </a:rPr>
              <a:t>LATAM &amp; APAC: </a:t>
            </a:r>
            <a:r>
              <a:rPr lang="en-US" sz="1200" b="0" i="0" dirty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rPr>
              <a:t>Jawad Shoaib .. </a:t>
            </a:r>
            <a:r>
              <a:rPr lang="en-US" sz="1200" b="0" i="0" dirty="0">
                <a:solidFill>
                  <a:srgbClr val="004B64"/>
                </a:solidFill>
                <a:latin typeface="Roboto Light" charset="0"/>
                <a:ea typeface="Roboto Light" charset="0"/>
                <a:cs typeface="Roboto Light" charset="0"/>
                <a:hlinkClick r:id="rId5"/>
              </a:rPr>
              <a:t>jawad@2Ring.com</a:t>
            </a:r>
            <a:r>
              <a:rPr lang="en-US" sz="1200" b="0" i="0" dirty="0">
                <a:solidFill>
                  <a:srgbClr val="004B64"/>
                </a:solidFill>
                <a:latin typeface="Roboto Light" charset="0"/>
                <a:ea typeface="Roboto Light" charset="0"/>
                <a:cs typeface="Roboto Light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6855416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911978" y="1922141"/>
            <a:ext cx="9899031" cy="1143224"/>
          </a:xfrm>
          <a:prstGeom prst="rect">
            <a:avLst/>
          </a:prstGeom>
          <a:solidFill>
            <a:srgbClr val="78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1911978" y="3058703"/>
            <a:ext cx="9899022" cy="1143224"/>
          </a:xfrm>
          <a:prstGeom prst="rect">
            <a:avLst/>
          </a:prstGeom>
          <a:solidFill>
            <a:srgbClr val="86C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1911978" y="4195266"/>
            <a:ext cx="9899022" cy="1143224"/>
          </a:xfrm>
          <a:prstGeom prst="rect">
            <a:avLst/>
          </a:prstGeom>
          <a:solidFill>
            <a:srgbClr val="96D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911978" y="5331828"/>
            <a:ext cx="9899022" cy="1143224"/>
          </a:xfrm>
          <a:prstGeom prst="rect">
            <a:avLst/>
          </a:prstGeom>
          <a:solidFill>
            <a:srgbClr val="A4D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93727" y="259355"/>
            <a:ext cx="185285" cy="185285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444126" y="6670132"/>
            <a:ext cx="185285" cy="185285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084593" y="2256496"/>
            <a:ext cx="314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DFF2F6"/>
                </a:solidFill>
                <a:latin typeface="Roboto Medium" charset="0"/>
                <a:ea typeface="Roboto Medium" charset="0"/>
                <a:cs typeface="Roboto Medium" charset="0"/>
              </a:rPr>
              <a:t>Questions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96471" y="3400087"/>
            <a:ext cx="314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DFF2F6"/>
                </a:solidFill>
                <a:latin typeface="Roboto Medium" charset="0"/>
                <a:ea typeface="Roboto Medium" charset="0"/>
                <a:cs typeface="Roboto Medium" charset="0"/>
              </a:rPr>
              <a:t>EMEAR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2096467" y="4490218"/>
            <a:ext cx="314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DFF2F6"/>
                </a:solidFill>
                <a:latin typeface="Roboto Medium" charset="0"/>
                <a:ea typeface="Roboto Medium" charset="0"/>
                <a:cs typeface="Roboto Medium" charset="0"/>
              </a:rPr>
              <a:t>Americas &amp; APAC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5228284" y="2068825"/>
            <a:ext cx="11164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  <a:p>
            <a:endParaRPr lang="en-US" sz="10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OFFICE</a:t>
            </a:r>
          </a:p>
          <a:p>
            <a:r>
              <a:rPr lang="en-US" sz="10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MOBILE</a:t>
            </a:r>
          </a:p>
          <a:p>
            <a:r>
              <a:rPr lang="en-US" sz="10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EMAIL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9185210" y="3202758"/>
            <a:ext cx="2261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1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Peter </a:t>
            </a:r>
            <a:r>
              <a:rPr lang="en-US" sz="1000" b="1" noProof="0" dirty="0" err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Kolenič</a:t>
            </a:r>
            <a:endParaRPr lang="en-US" sz="1000" b="1" noProof="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  <a:p>
            <a:pPr>
              <a:lnSpc>
                <a:spcPct val="100000"/>
              </a:lnSpc>
            </a:pPr>
            <a:r>
              <a:rPr lang="en-US" sz="1000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Channel Director, EMEAR</a:t>
            </a:r>
          </a:p>
          <a:p>
            <a:pPr>
              <a:lnSpc>
                <a:spcPct val="100000"/>
              </a:lnSpc>
            </a:pPr>
            <a:r>
              <a:rPr lang="en-US" sz="1000" baseline="0" noProof="0" dirty="0">
                <a:solidFill>
                  <a:srgbClr val="DFF2F6"/>
                </a:solidFill>
                <a:latin typeface="Roboto" charset="0"/>
                <a:ea typeface="Roboto" charset="0"/>
                <a:cs typeface="Roboto" charset="0"/>
              </a:rPr>
              <a:t>+421 (2) 5822 4379</a:t>
            </a:r>
          </a:p>
          <a:p>
            <a:pPr>
              <a:lnSpc>
                <a:spcPct val="100000"/>
              </a:lnSpc>
            </a:pPr>
            <a:r>
              <a:rPr lang="en-US" sz="1000" baseline="0" noProof="0" dirty="0">
                <a:solidFill>
                  <a:srgbClr val="DFF2F6"/>
                </a:solidFill>
                <a:latin typeface="Roboto" charset="0"/>
                <a:ea typeface="Roboto" charset="0"/>
                <a:cs typeface="Roboto" charset="0"/>
              </a:rPr>
              <a:t>+421 (903) 500 494</a:t>
            </a:r>
          </a:p>
          <a:p>
            <a:pPr>
              <a:lnSpc>
                <a:spcPct val="100000"/>
              </a:lnSpc>
            </a:pPr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  <a:hlinkClick r:id="rId3"/>
              </a:rPr>
              <a:t>pkolenic@2Ring.com</a:t>
            </a:r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9182934" y="2068825"/>
            <a:ext cx="2261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Thijs Koolaard</a:t>
            </a:r>
          </a:p>
          <a:p>
            <a:r>
              <a:rPr lang="en-US" sz="1000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Channel Development Manager</a:t>
            </a:r>
          </a:p>
          <a:p>
            <a:r>
              <a:rPr lang="en-US" sz="1000" baseline="0" noProof="0" dirty="0">
                <a:solidFill>
                  <a:srgbClr val="DFF2F6"/>
                </a:solidFill>
                <a:latin typeface="Roboto" charset="0"/>
                <a:ea typeface="Roboto" charset="0"/>
                <a:cs typeface="Roboto" charset="0"/>
              </a:rPr>
              <a:t>+421 (2) 5822 4471</a:t>
            </a:r>
          </a:p>
          <a:p>
            <a:r>
              <a:rPr lang="en-US" sz="1000" baseline="0" noProof="0" dirty="0">
                <a:solidFill>
                  <a:srgbClr val="DFF2F6"/>
                </a:solidFill>
                <a:latin typeface="Roboto" charset="0"/>
                <a:ea typeface="Roboto" charset="0"/>
                <a:cs typeface="Roboto" charset="0"/>
              </a:rPr>
              <a:t>+421 (918) 858056 </a:t>
            </a:r>
          </a:p>
          <a:p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  <a:hlinkClick r:id="rId4"/>
              </a:rPr>
              <a:t>Thijs.Koolaard@2Ring.com</a:t>
            </a:r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</a:rPr>
              <a:t> 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228284" y="3202759"/>
            <a:ext cx="11164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ADDRESS</a:t>
            </a:r>
          </a:p>
          <a:p>
            <a:endParaRPr lang="en-US" sz="10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PHONE</a:t>
            </a:r>
          </a:p>
          <a:p>
            <a:r>
              <a:rPr lang="en-US" sz="10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EMAIL</a:t>
            </a:r>
          </a:p>
          <a:p>
            <a:r>
              <a:rPr lang="en-US" sz="10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WWW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6344703" y="3202758"/>
            <a:ext cx="2261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noProof="0" dirty="0" err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Galvaniho</a:t>
            </a:r>
            <a:r>
              <a:rPr lang="en-US" sz="1000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15/C</a:t>
            </a:r>
          </a:p>
          <a:p>
            <a:pPr>
              <a:lnSpc>
                <a:spcPct val="100000"/>
              </a:lnSpc>
            </a:pPr>
            <a:r>
              <a:rPr lang="en-US" sz="1000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821</a:t>
            </a:r>
            <a:r>
              <a:rPr lang="en-US" sz="1000" baseline="0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04, Bratislava, Slovak Republic</a:t>
            </a:r>
            <a:endParaRPr lang="en-US" sz="1000" noProof="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  <a:p>
            <a:pPr>
              <a:lnSpc>
                <a:spcPct val="100000"/>
              </a:lnSpc>
            </a:pPr>
            <a:r>
              <a:rPr lang="en-US" sz="1000" noProof="0" dirty="0">
                <a:solidFill>
                  <a:srgbClr val="DFF2F6"/>
                </a:solidFill>
                <a:latin typeface="Roboto" charset="0"/>
                <a:ea typeface="Roboto" charset="0"/>
                <a:cs typeface="Roboto" charset="0"/>
              </a:rPr>
              <a:t>+421 (2) 5822-4550</a:t>
            </a:r>
            <a:endParaRPr lang="en-US" sz="1000" baseline="0" noProof="0" dirty="0">
              <a:solidFill>
                <a:srgbClr val="DFF2F6"/>
              </a:solidFill>
              <a:latin typeface="Roboto" charset="0"/>
              <a:ea typeface="Roboto" charset="0"/>
              <a:cs typeface="Roboto" charset="0"/>
            </a:endParaRPr>
          </a:p>
          <a:p>
            <a:pPr>
              <a:lnSpc>
                <a:spcPct val="100000"/>
              </a:lnSpc>
            </a:pPr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  <a:hlinkClick r:id="rId5"/>
              </a:rPr>
              <a:t>info@2Ring.com</a:t>
            </a:r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  <a:hlinkClick r:id="rId6"/>
              </a:rPr>
              <a:t>www.2Ring.com</a:t>
            </a:r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5228284" y="4356544"/>
            <a:ext cx="11164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ADDRESS</a:t>
            </a:r>
          </a:p>
          <a:p>
            <a:endParaRPr lang="en-US" sz="10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PHONE</a:t>
            </a:r>
          </a:p>
          <a:p>
            <a:r>
              <a:rPr lang="en-US" sz="10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EMAIL</a:t>
            </a:r>
          </a:p>
          <a:p>
            <a:r>
              <a:rPr lang="en-US" sz="10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WWW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344703" y="4356543"/>
            <a:ext cx="2261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8880 Cal Center Drive, Suite 400</a:t>
            </a:r>
          </a:p>
          <a:p>
            <a:r>
              <a:rPr lang="en-US" sz="1000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Sacramento, CA, 95826, USA</a:t>
            </a:r>
          </a:p>
          <a:p>
            <a:r>
              <a:rPr lang="en-US" sz="1000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+1 (916) 426-3790</a:t>
            </a:r>
            <a:endParaRPr lang="en-US" sz="1000" baseline="0" noProof="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  <a:p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  <a:hlinkClick r:id="rId7"/>
              </a:rPr>
              <a:t>Info-na@2Ring.com</a:t>
            </a:r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  <a:p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  <a:hlinkClick r:id="rId6"/>
              </a:rPr>
              <a:t>www.2Ring.com</a:t>
            </a:r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6342647" y="2068825"/>
            <a:ext cx="2505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Michal Grebáč</a:t>
            </a:r>
          </a:p>
          <a:p>
            <a:r>
              <a:rPr lang="en-US" sz="1000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Strategic</a:t>
            </a:r>
            <a:r>
              <a:rPr lang="en-US" sz="1000" baseline="0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Sales &amp; Marketing Director</a:t>
            </a:r>
            <a:endParaRPr lang="en-US" sz="1000" noProof="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  <a:p>
            <a:r>
              <a:rPr lang="en-US" sz="1000" noProof="0" dirty="0">
                <a:solidFill>
                  <a:srgbClr val="DFF2F6"/>
                </a:solidFill>
                <a:latin typeface="Roboto" charset="0"/>
                <a:ea typeface="Roboto" charset="0"/>
                <a:cs typeface="Roboto" charset="0"/>
              </a:rPr>
              <a:t>+1 (916)</a:t>
            </a:r>
            <a:r>
              <a:rPr lang="en-US" sz="1000" baseline="0" noProof="0" dirty="0">
                <a:solidFill>
                  <a:srgbClr val="DFF2F6"/>
                </a:solidFill>
                <a:latin typeface="Roboto" charset="0"/>
                <a:ea typeface="Roboto" charset="0"/>
                <a:cs typeface="Roboto" charset="0"/>
              </a:rPr>
              <a:t> 282-9514</a:t>
            </a:r>
          </a:p>
          <a:p>
            <a:r>
              <a:rPr lang="en-US" sz="1000" baseline="0" noProof="0" dirty="0">
                <a:solidFill>
                  <a:srgbClr val="DFF2F6"/>
                </a:solidFill>
                <a:latin typeface="Roboto" charset="0"/>
                <a:ea typeface="Roboto" charset="0"/>
                <a:cs typeface="Roboto" charset="0"/>
              </a:rPr>
              <a:t>+1 (916) 514-3355</a:t>
            </a:r>
          </a:p>
          <a:p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  <a:hlinkClick r:id="rId8"/>
              </a:rPr>
              <a:t>mgrebac@2Ring.com</a:t>
            </a:r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9185210" y="4335651"/>
            <a:ext cx="2120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Tom McCain</a:t>
            </a:r>
          </a:p>
          <a:p>
            <a:r>
              <a:rPr lang="en-US" sz="1000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Director of North American Sales</a:t>
            </a:r>
          </a:p>
          <a:p>
            <a:r>
              <a:rPr lang="en-US" sz="1000" baseline="0" dirty="0">
                <a:solidFill>
                  <a:srgbClr val="DFF2F6"/>
                </a:solidFill>
                <a:latin typeface="Roboto" charset="0"/>
                <a:ea typeface="Roboto" charset="0"/>
                <a:cs typeface="Roboto" charset="0"/>
              </a:rPr>
              <a:t>+1 (480) 255-7500</a:t>
            </a:r>
          </a:p>
          <a:p>
            <a:r>
              <a:rPr lang="en-US" sz="1000" baseline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  <a:hlinkClick r:id="rId9"/>
              </a:rPr>
              <a:t>tmccain@2Ring.com</a:t>
            </a:r>
            <a:r>
              <a:rPr lang="en-US" sz="1000" baseline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2094489" y="5679032"/>
            <a:ext cx="314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DFF2F6"/>
                </a:solidFill>
                <a:latin typeface="Roboto Medium" charset="0"/>
                <a:ea typeface="Roboto Medium" charset="0"/>
                <a:cs typeface="Roboto Medium" charset="0"/>
              </a:rPr>
              <a:t>Links to Remember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6393105" y="5720056"/>
            <a:ext cx="26743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GADGETS Product Site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System Requirements Simplified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9183230" y="5724488"/>
            <a:ext cx="235016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  <a:hlinkClick r:id="rId10"/>
              </a:rPr>
              <a:t>2Ring.com/GADGETS ..</a:t>
            </a:r>
            <a:endParaRPr lang="en-US" sz="1000" dirty="0">
              <a:solidFill>
                <a:schemeClr val="bg2">
                  <a:lumMod val="10000"/>
                </a:schemeClr>
              </a:solidFill>
              <a:latin typeface="Roboto" charset="0"/>
              <a:ea typeface="Roboto" charset="0"/>
              <a:cs typeface="Roboto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  <a:hlinkClick r:id="rId11"/>
              </a:rPr>
              <a:t>2Ring.com/SystemRequirements ..</a:t>
            </a:r>
            <a:endParaRPr lang="en-US" sz="1000" dirty="0">
              <a:solidFill>
                <a:schemeClr val="bg2">
                  <a:lumMod val="10000"/>
                </a:schemeClr>
              </a:solidFill>
              <a:latin typeface="Roboto" charset="0"/>
              <a:ea typeface="Roboto" charset="0"/>
              <a:cs typeface="Roboto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393104" y="793361"/>
            <a:ext cx="5427967" cy="696344"/>
            <a:chOff x="6393104" y="695844"/>
            <a:chExt cx="5427967" cy="696344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104" y="705362"/>
              <a:ext cx="681634" cy="6816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6528" y="695844"/>
              <a:ext cx="694543" cy="69454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1596" y="698664"/>
              <a:ext cx="691724" cy="6917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500" y="705361"/>
              <a:ext cx="685027" cy="68502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0325" y="698664"/>
              <a:ext cx="693524" cy="69352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811" y="698664"/>
              <a:ext cx="691724" cy="69172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1440" y="698664"/>
              <a:ext cx="691724" cy="691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1661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11978" y="1913967"/>
            <a:ext cx="9899022" cy="1143224"/>
          </a:xfrm>
          <a:prstGeom prst="rect">
            <a:avLst/>
          </a:prstGeom>
          <a:solidFill>
            <a:srgbClr val="86C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1911978" y="3050530"/>
            <a:ext cx="9899022" cy="1143224"/>
          </a:xfrm>
          <a:prstGeom prst="rect">
            <a:avLst/>
          </a:prstGeom>
          <a:solidFill>
            <a:srgbClr val="96D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 userDrawn="1"/>
        </p:nvSpPr>
        <p:spPr>
          <a:xfrm>
            <a:off x="1911978" y="4187092"/>
            <a:ext cx="9899022" cy="1143224"/>
          </a:xfrm>
          <a:prstGeom prst="rect">
            <a:avLst/>
          </a:prstGeom>
          <a:solidFill>
            <a:srgbClr val="A4D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93727" y="259355"/>
            <a:ext cx="185285" cy="185285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810" y="710243"/>
            <a:ext cx="674553" cy="674552"/>
          </a:xfrm>
          <a:prstGeom prst="rect">
            <a:avLst/>
          </a:prstGeom>
        </p:spPr>
      </p:pic>
      <p:pic>
        <p:nvPicPr>
          <p:cNvPr id="33" name="Picture 32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457" y="710243"/>
            <a:ext cx="674553" cy="674552"/>
          </a:xfrm>
          <a:prstGeom prst="rect">
            <a:avLst/>
          </a:prstGeom>
        </p:spPr>
      </p:pic>
      <p:pic>
        <p:nvPicPr>
          <p:cNvPr id="34" name="Picture 33">
            <a:hlinkClick r:id="rId7"/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02" y="710243"/>
            <a:ext cx="674553" cy="6745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812" y="710372"/>
            <a:ext cx="671973" cy="671972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2096471" y="2255351"/>
            <a:ext cx="314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DFF2F6"/>
                </a:solidFill>
                <a:latin typeface="Roboto Medium" charset="0"/>
                <a:ea typeface="Roboto Medium" charset="0"/>
                <a:cs typeface="Roboto Medium" charset="0"/>
              </a:rPr>
              <a:t>EMEAR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2096467" y="3345482"/>
            <a:ext cx="314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DFF2F6"/>
                </a:solidFill>
                <a:latin typeface="Roboto Medium" charset="0"/>
                <a:ea typeface="Roboto Medium" charset="0"/>
                <a:cs typeface="Roboto Medium" charset="0"/>
              </a:rPr>
              <a:t>Americas </a:t>
            </a:r>
            <a:r>
              <a:rPr lang="en-US" sz="2400" b="0" i="0" dirty="0">
                <a:solidFill>
                  <a:srgbClr val="DFF2F7"/>
                </a:solidFill>
                <a:latin typeface="Roboto Medium" charset="0"/>
                <a:ea typeface="Roboto Medium" charset="0"/>
                <a:cs typeface="Roboto Medium" charset="0"/>
              </a:rPr>
              <a:t>&amp; APAC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2094489" y="4534296"/>
            <a:ext cx="314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DFF2F6"/>
                </a:solidFill>
                <a:latin typeface="Roboto Medium" charset="0"/>
                <a:ea typeface="Roboto Medium" charset="0"/>
                <a:cs typeface="Roboto Medium" charset="0"/>
              </a:rPr>
              <a:t>Links to Remember</a:t>
            </a:r>
          </a:p>
        </p:txBody>
      </p:sp>
      <p:sp>
        <p:nvSpPr>
          <p:cNvPr id="58" name="TextBox 57"/>
          <p:cNvSpPr txBox="1"/>
          <p:nvPr userDrawn="1"/>
        </p:nvSpPr>
        <p:spPr>
          <a:xfrm>
            <a:off x="9185210" y="2058022"/>
            <a:ext cx="2261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b="1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Peter </a:t>
            </a:r>
            <a:r>
              <a:rPr lang="en-US" sz="1000" b="1" noProof="0" dirty="0" err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Kolenič</a:t>
            </a:r>
            <a:endParaRPr lang="en-US" sz="1000" b="1" noProof="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  <a:p>
            <a:pPr>
              <a:lnSpc>
                <a:spcPct val="100000"/>
              </a:lnSpc>
            </a:pPr>
            <a:r>
              <a:rPr lang="en-US" sz="1000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Sales Director, EMEAR</a:t>
            </a:r>
          </a:p>
          <a:p>
            <a:pPr>
              <a:lnSpc>
                <a:spcPct val="100000"/>
              </a:lnSpc>
            </a:pPr>
            <a:r>
              <a:rPr lang="en-US" sz="1000" baseline="0" noProof="0" dirty="0">
                <a:solidFill>
                  <a:srgbClr val="DFF2F6"/>
                </a:solidFill>
                <a:latin typeface="Roboto" charset="0"/>
                <a:ea typeface="Roboto" charset="0"/>
                <a:cs typeface="Roboto" charset="0"/>
              </a:rPr>
              <a:t>+421 (903) 500 494</a:t>
            </a:r>
          </a:p>
          <a:p>
            <a:pPr>
              <a:lnSpc>
                <a:spcPct val="100000"/>
              </a:lnSpc>
            </a:pPr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  <a:hlinkClick r:id="rId10"/>
              </a:rPr>
              <a:t>pkolenic@2Ring.com</a:t>
            </a:r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</p:txBody>
      </p:sp>
      <p:sp>
        <p:nvSpPr>
          <p:cNvPr id="60" name="TextBox 59"/>
          <p:cNvSpPr txBox="1"/>
          <p:nvPr userDrawn="1"/>
        </p:nvSpPr>
        <p:spPr>
          <a:xfrm>
            <a:off x="5228284" y="2058023"/>
            <a:ext cx="11164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ADDRESS</a:t>
            </a:r>
          </a:p>
          <a:p>
            <a:endParaRPr lang="en-US" sz="100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PHONE</a:t>
            </a:r>
          </a:p>
          <a:p>
            <a:r>
              <a:rPr lang="en-US" sz="10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EMAIL</a:t>
            </a:r>
          </a:p>
          <a:p>
            <a:r>
              <a:rPr lang="en-US" sz="10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WWW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6344703" y="2058022"/>
            <a:ext cx="2261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00" noProof="0" dirty="0" err="1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Galvaniho</a:t>
            </a:r>
            <a:r>
              <a:rPr lang="en-US" sz="1000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15/C</a:t>
            </a:r>
          </a:p>
          <a:p>
            <a:pPr>
              <a:lnSpc>
                <a:spcPct val="100000"/>
              </a:lnSpc>
            </a:pPr>
            <a:r>
              <a:rPr lang="en-US" sz="1000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821</a:t>
            </a:r>
            <a:r>
              <a:rPr lang="en-US" sz="1000" baseline="0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 04, Bratislava, Slovak Republic</a:t>
            </a:r>
            <a:endParaRPr lang="en-US" sz="1000" noProof="0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  <a:p>
            <a:pPr>
              <a:lnSpc>
                <a:spcPct val="100000"/>
              </a:lnSpc>
            </a:pPr>
            <a:r>
              <a:rPr lang="en-US" sz="1000" noProof="0" dirty="0">
                <a:solidFill>
                  <a:srgbClr val="DFF2F6"/>
                </a:solidFill>
                <a:latin typeface="Roboto" charset="0"/>
                <a:ea typeface="Roboto" charset="0"/>
                <a:cs typeface="Roboto" charset="0"/>
              </a:rPr>
              <a:t>+421 (2) 5822-4550</a:t>
            </a:r>
            <a:endParaRPr lang="en-US" sz="1000" baseline="0" noProof="0" dirty="0">
              <a:solidFill>
                <a:srgbClr val="DFF2F6"/>
              </a:solidFill>
              <a:latin typeface="Roboto" charset="0"/>
              <a:ea typeface="Roboto" charset="0"/>
              <a:cs typeface="Roboto" charset="0"/>
            </a:endParaRPr>
          </a:p>
          <a:p>
            <a:pPr>
              <a:lnSpc>
                <a:spcPct val="100000"/>
              </a:lnSpc>
            </a:pPr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  <a:hlinkClick r:id="rId11"/>
              </a:rPr>
              <a:t>info@2Ring.com</a:t>
            </a:r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  <a:hlinkClick r:id="rId12"/>
              </a:rPr>
              <a:t>www.2Ring.com</a:t>
            </a:r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5228284" y="3211808"/>
            <a:ext cx="11164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DFF2F6"/>
                </a:solidFill>
                <a:latin typeface="Roboto" charset="0"/>
                <a:ea typeface="Roboto" charset="0"/>
                <a:cs typeface="Roboto" charset="0"/>
              </a:rPr>
              <a:t>ADDRESS</a:t>
            </a:r>
          </a:p>
          <a:p>
            <a:endParaRPr lang="en-US" sz="1000" dirty="0">
              <a:solidFill>
                <a:srgbClr val="DFF2F6"/>
              </a:solidFill>
              <a:latin typeface="Roboto" charset="0"/>
              <a:ea typeface="Roboto" charset="0"/>
              <a:cs typeface="Roboto" charset="0"/>
            </a:endParaRPr>
          </a:p>
          <a:p>
            <a:r>
              <a:rPr lang="en-US" sz="1000" dirty="0">
                <a:solidFill>
                  <a:srgbClr val="DFF2F6"/>
                </a:solidFill>
                <a:latin typeface="Roboto" charset="0"/>
                <a:ea typeface="Roboto" charset="0"/>
                <a:cs typeface="Roboto" charset="0"/>
              </a:rPr>
              <a:t>PHONE</a:t>
            </a:r>
          </a:p>
          <a:p>
            <a:r>
              <a:rPr lang="en-US" sz="1000" dirty="0">
                <a:solidFill>
                  <a:srgbClr val="DFF2F6"/>
                </a:solidFill>
                <a:latin typeface="Roboto" charset="0"/>
                <a:ea typeface="Roboto" charset="0"/>
                <a:cs typeface="Roboto" charset="0"/>
              </a:rPr>
              <a:t>EMAIL</a:t>
            </a:r>
          </a:p>
          <a:p>
            <a:r>
              <a:rPr lang="en-US" sz="1000" dirty="0">
                <a:solidFill>
                  <a:srgbClr val="DFF2F6"/>
                </a:solidFill>
                <a:latin typeface="Roboto" charset="0"/>
                <a:ea typeface="Roboto" charset="0"/>
                <a:cs typeface="Roboto" charset="0"/>
              </a:rPr>
              <a:t>WWW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6344703" y="3211807"/>
            <a:ext cx="2261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3626 Fair Oaks Blvd. Suite 100</a:t>
            </a:r>
          </a:p>
          <a:p>
            <a:r>
              <a:rPr lang="en-US" sz="1000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Sacramento, CA, 95864, USA</a:t>
            </a:r>
          </a:p>
          <a:p>
            <a:r>
              <a:rPr lang="en-US" sz="1000" noProof="0" dirty="0">
                <a:solidFill>
                  <a:srgbClr val="DFF2F6"/>
                </a:solidFill>
                <a:latin typeface="Roboto" charset="0"/>
                <a:ea typeface="Roboto" charset="0"/>
                <a:cs typeface="Roboto" charset="0"/>
              </a:rPr>
              <a:t>+1 (916) 426-3790</a:t>
            </a:r>
            <a:endParaRPr lang="en-US" sz="1000" baseline="0" noProof="0" dirty="0">
              <a:solidFill>
                <a:srgbClr val="DFF2F6"/>
              </a:solidFill>
              <a:latin typeface="Roboto" charset="0"/>
              <a:ea typeface="Roboto" charset="0"/>
              <a:cs typeface="Roboto" charset="0"/>
            </a:endParaRPr>
          </a:p>
          <a:p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  <a:hlinkClick r:id="rId13"/>
              </a:rPr>
              <a:t>Info-na@2Ring.com</a:t>
            </a:r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  <a:p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  <a:hlinkClick r:id="rId12"/>
              </a:rPr>
              <a:t>www.2Ring.com</a:t>
            </a:r>
            <a:r>
              <a:rPr lang="en-US" sz="1000" baseline="0" noProof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9185210" y="3190915"/>
            <a:ext cx="2120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Tom McCain</a:t>
            </a:r>
          </a:p>
          <a:p>
            <a:r>
              <a:rPr lang="en-US" sz="1000" noProof="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Director of North American Sales</a:t>
            </a:r>
          </a:p>
          <a:p>
            <a:r>
              <a:rPr lang="en-US" sz="1000" baseline="0" dirty="0">
                <a:solidFill>
                  <a:srgbClr val="DFF2F6"/>
                </a:solidFill>
                <a:latin typeface="Roboto" charset="0"/>
                <a:ea typeface="Roboto" charset="0"/>
                <a:cs typeface="Roboto" charset="0"/>
              </a:rPr>
              <a:t>+1 (480) 255-7500</a:t>
            </a:r>
          </a:p>
          <a:p>
            <a:r>
              <a:rPr lang="en-US" sz="1000" baseline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  <a:hlinkClick r:id="rId14"/>
              </a:rPr>
              <a:t>tmccain@2Ring.com</a:t>
            </a:r>
            <a:r>
              <a:rPr lang="en-US" sz="1000" baseline="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6393105" y="4575320"/>
            <a:ext cx="267436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GADGETS Product Site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System Requirements Simplified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9183230" y="4579752"/>
            <a:ext cx="235016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  <a:hlinkClick r:id="rId15"/>
              </a:rPr>
              <a:t>2Ring.com/GADGETS ..</a:t>
            </a:r>
            <a:endParaRPr lang="en-US" sz="1000" dirty="0">
              <a:solidFill>
                <a:schemeClr val="bg2">
                  <a:lumMod val="10000"/>
                </a:schemeClr>
              </a:solidFill>
              <a:latin typeface="Roboto" charset="0"/>
              <a:ea typeface="Roboto" charset="0"/>
              <a:cs typeface="Roboto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Roboto" charset="0"/>
                <a:ea typeface="Roboto" charset="0"/>
                <a:cs typeface="Roboto" charset="0"/>
                <a:hlinkClick r:id="rId16"/>
              </a:rPr>
              <a:t>2Ring.com/SystemRequirements ..</a:t>
            </a:r>
            <a:endParaRPr lang="en-US" sz="1000" dirty="0">
              <a:solidFill>
                <a:schemeClr val="bg2">
                  <a:lumMod val="10000"/>
                </a:schemeClr>
              </a:solidFill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7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flipH="1">
            <a:off x="379010" y="1913961"/>
            <a:ext cx="1532959" cy="4561091"/>
          </a:xfrm>
          <a:prstGeom prst="rect">
            <a:avLst/>
          </a:prstGeom>
          <a:solidFill>
            <a:srgbClr val="73A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11977" y="1913963"/>
            <a:ext cx="9899022" cy="4561089"/>
          </a:xfrm>
          <a:prstGeom prst="rect">
            <a:avLst/>
          </a:prstGeom>
          <a:solidFill>
            <a:srgbClr val="519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911980" y="381001"/>
            <a:ext cx="9899020" cy="1532966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3200" b="0" i="0" baseline="0">
                <a:solidFill>
                  <a:srgbClr val="5196C4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097260" y="2099248"/>
            <a:ext cx="9528451" cy="4190519"/>
          </a:xfrm>
          <a:prstGeom prst="rect">
            <a:avLst/>
          </a:prstGeom>
        </p:spPr>
        <p:txBody>
          <a:bodyPr numCol="1" anchor="ctr"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366713" indent="-184150">
              <a:buFont typeface="Helvetica" charset="0"/>
              <a:buChar char="‣"/>
              <a:tabLst/>
              <a:defRPr sz="2000" b="0" i="0">
                <a:solidFill>
                  <a:srgbClr val="CCE2ED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534988" indent="-168275">
              <a:buFont typeface="Helvetica" charset="0"/>
              <a:buChar char="‣"/>
              <a:tabLst/>
              <a:defRPr sz="2000" b="0" i="0">
                <a:solidFill>
                  <a:srgbClr val="CCE2ED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719138" indent="-184150">
              <a:buFont typeface="Arial" charset="0"/>
              <a:buChar char="•"/>
              <a:tabLst/>
              <a:defRPr sz="2000" b="0" i="0">
                <a:solidFill>
                  <a:srgbClr val="CCE2ED"/>
                </a:solidFill>
                <a:latin typeface="Roboto" charset="0"/>
                <a:ea typeface="Roboto" charset="0"/>
                <a:cs typeface="Roboto" charset="0"/>
              </a:defRPr>
            </a:lvl4pPr>
            <a:lvl5pPr>
              <a:defRPr sz="2000" b="0" i="0">
                <a:solidFill>
                  <a:srgbClr val="C3E1E4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Business Value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10146506" y="4004010"/>
            <a:ext cx="3709986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i="0" dirty="0">
                <a:solidFill>
                  <a:srgbClr val="5196C4"/>
                </a:solidFill>
                <a:latin typeface="Roboto Medium" charset="0"/>
                <a:ea typeface="Roboto Medium" charset="0"/>
                <a:cs typeface="Roboto Medium" charset="0"/>
              </a:rPr>
              <a:t>Every @</a:t>
            </a:r>
            <a:r>
              <a:rPr lang="en-US" sz="1200" b="0" i="0" dirty="0" err="1">
                <a:solidFill>
                  <a:srgbClr val="5196C4"/>
                </a:solidFill>
                <a:latin typeface="Roboto Medium" charset="0"/>
                <a:ea typeface="Roboto Medium" charset="0"/>
                <a:cs typeface="Roboto Medium" charset="0"/>
              </a:rPr>
              <a:t>CiscoCC</a:t>
            </a:r>
            <a:r>
              <a:rPr lang="en-US" sz="1200" b="0" i="0" dirty="0">
                <a:solidFill>
                  <a:srgbClr val="5196C4"/>
                </a:solidFill>
                <a:latin typeface="Roboto Medium" charset="0"/>
                <a:ea typeface="Roboto Medium" charset="0"/>
                <a:cs typeface="Roboto Medium" charset="0"/>
              </a:rPr>
              <a:t> Needs</a:t>
            </a:r>
            <a:r>
              <a:rPr lang="en-US" sz="1200" b="0" i="0" baseline="0" dirty="0">
                <a:solidFill>
                  <a:srgbClr val="5196C4"/>
                </a:solidFill>
                <a:latin typeface="Roboto Medium" charset="0"/>
                <a:ea typeface="Roboto Medium" charset="0"/>
                <a:cs typeface="Roboto Medium" charset="0"/>
              </a:rPr>
              <a:t> 2Ring ..</a:t>
            </a:r>
            <a:endParaRPr lang="en-US" sz="1200" b="0" i="0" dirty="0">
              <a:solidFill>
                <a:srgbClr val="5196C4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911975" y="1913963"/>
            <a:ext cx="185285" cy="185285"/>
          </a:xfrm>
          <a:prstGeom prst="rect">
            <a:avLst/>
          </a:prstGeom>
          <a:solidFill>
            <a:srgbClr val="519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625714" y="6289767"/>
            <a:ext cx="185285" cy="185285"/>
          </a:xfrm>
          <a:prstGeom prst="rect">
            <a:avLst/>
          </a:prstGeom>
          <a:solidFill>
            <a:srgbClr val="519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79012" y="6092106"/>
            <a:ext cx="1532963" cy="38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BFE8C72-A5A6-468F-A77B-69A7997F2DB5}" type="slidenum">
              <a:rPr lang="en-US" sz="1200" smtClean="0">
                <a:solidFill>
                  <a:srgbClr val="CCE2ED"/>
                </a:solidFill>
              </a:rPr>
              <a:t>‹#›</a:t>
            </a:fld>
            <a:endParaRPr lang="en-US" sz="1200" dirty="0">
              <a:solidFill>
                <a:srgbClr val="CCE2ED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-944549" y="3680840"/>
            <a:ext cx="418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rgbClr val="CCE2ED"/>
                </a:solidFill>
                <a:latin typeface="Roboto Medium" charset="0"/>
                <a:ea typeface="Roboto Medium" charset="0"/>
                <a:cs typeface="Roboto Medium" charset="0"/>
              </a:rPr>
              <a:t>US: </a:t>
            </a:r>
            <a:r>
              <a:rPr lang="en-US" sz="1200" b="0" i="0" dirty="0">
                <a:solidFill>
                  <a:srgbClr val="CCE2ED"/>
                </a:solidFill>
                <a:latin typeface="Roboto Light" charset="0"/>
                <a:ea typeface="Roboto Light" charset="0"/>
                <a:cs typeface="Roboto Light" charset="0"/>
              </a:rPr>
              <a:t>Michal Grebac .. </a:t>
            </a:r>
            <a:r>
              <a:rPr lang="en-US" sz="1200" b="0" i="0" dirty="0">
                <a:solidFill>
                  <a:srgbClr val="99B7C1"/>
                </a:solidFill>
                <a:latin typeface="Roboto Light" charset="0"/>
                <a:ea typeface="Roboto Light" charset="0"/>
                <a:cs typeface="Roboto Light" charset="0"/>
                <a:hlinkClick r:id="rId3"/>
              </a:rPr>
              <a:t>mgrebac@2Ring.com</a:t>
            </a:r>
            <a:r>
              <a:rPr lang="en-US" sz="1200" b="0" i="0" dirty="0">
                <a:solidFill>
                  <a:srgbClr val="99B7C1"/>
                </a:solidFill>
                <a:latin typeface="Roboto Light" charset="0"/>
                <a:ea typeface="Roboto Light" charset="0"/>
                <a:cs typeface="Roboto Light" charset="0"/>
              </a:rPr>
              <a:t>  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rgbClr val="CCE2ED"/>
                </a:solidFill>
                <a:latin typeface="Roboto Medium" charset="0"/>
                <a:ea typeface="Roboto Medium" charset="0"/>
                <a:cs typeface="Roboto Medium" charset="0"/>
              </a:rPr>
              <a:t>EMEAR: </a:t>
            </a:r>
            <a:r>
              <a:rPr lang="en-US" sz="1200" b="0" i="0" dirty="0">
                <a:solidFill>
                  <a:srgbClr val="CCE2ED"/>
                </a:solidFill>
                <a:latin typeface="Roboto Light" charset="0"/>
                <a:ea typeface="Roboto Light" charset="0"/>
                <a:cs typeface="Roboto Light" charset="0"/>
              </a:rPr>
              <a:t>Thijs </a:t>
            </a:r>
            <a:r>
              <a:rPr lang="en-US" sz="1200" b="0" i="0" dirty="0" err="1">
                <a:solidFill>
                  <a:srgbClr val="CCE2ED"/>
                </a:solidFill>
                <a:latin typeface="Roboto Light" charset="0"/>
                <a:ea typeface="Roboto Light" charset="0"/>
                <a:cs typeface="Roboto Light" charset="0"/>
              </a:rPr>
              <a:t>Koolaard</a:t>
            </a:r>
            <a:r>
              <a:rPr lang="en-US" sz="1200" b="0" i="0" dirty="0">
                <a:solidFill>
                  <a:srgbClr val="CCE2ED"/>
                </a:solidFill>
                <a:latin typeface="Roboto Light" charset="0"/>
                <a:ea typeface="Roboto Light" charset="0"/>
                <a:cs typeface="Roboto Light" charset="0"/>
              </a:rPr>
              <a:t> .. </a:t>
            </a:r>
            <a:r>
              <a:rPr lang="en-US" sz="1200" b="0" i="0" dirty="0">
                <a:solidFill>
                  <a:srgbClr val="004B64"/>
                </a:solidFill>
                <a:latin typeface="Roboto Light" charset="0"/>
                <a:ea typeface="Roboto Light" charset="0"/>
                <a:cs typeface="Roboto Light" charset="0"/>
                <a:hlinkClick r:id="rId4"/>
              </a:rPr>
              <a:t>Thijs.Koolaard@2ring.com</a:t>
            </a:r>
            <a:r>
              <a:rPr lang="en-US" sz="1200" dirty="0">
                <a:solidFill>
                  <a:srgbClr val="004B64"/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rgbClr val="CCE2ED"/>
                </a:solidFill>
                <a:latin typeface="Roboto Medium" charset="0"/>
                <a:ea typeface="Roboto Medium" charset="0"/>
                <a:cs typeface="Roboto Medium" charset="0"/>
              </a:rPr>
              <a:t>LATAM &amp; APAC: </a:t>
            </a:r>
            <a:r>
              <a:rPr lang="en-US" sz="1200" b="0" i="0" dirty="0">
                <a:solidFill>
                  <a:srgbClr val="CCE2ED"/>
                </a:solidFill>
                <a:latin typeface="Roboto Light" charset="0"/>
                <a:ea typeface="Roboto Light" charset="0"/>
                <a:cs typeface="Roboto Light" charset="0"/>
              </a:rPr>
              <a:t>Jawad Shoaib .. </a:t>
            </a:r>
            <a:r>
              <a:rPr lang="en-US" sz="1200" b="0" i="0" dirty="0">
                <a:solidFill>
                  <a:srgbClr val="004B64"/>
                </a:solidFill>
                <a:latin typeface="Roboto Light" charset="0"/>
                <a:ea typeface="Roboto Light" charset="0"/>
                <a:cs typeface="Roboto Light" charset="0"/>
                <a:hlinkClick r:id="rId5"/>
              </a:rPr>
              <a:t>jawad@2Ring.com</a:t>
            </a:r>
            <a:r>
              <a:rPr lang="en-US" sz="1200" b="0" i="0" dirty="0">
                <a:solidFill>
                  <a:srgbClr val="004B64"/>
                </a:solidFill>
                <a:latin typeface="Roboto Light" charset="0"/>
                <a:ea typeface="Roboto Light" charset="0"/>
                <a:cs typeface="Roboto Light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11977" y="1913963"/>
            <a:ext cx="9899022" cy="4561089"/>
          </a:xfrm>
          <a:prstGeom prst="rect">
            <a:avLst/>
          </a:prstGeom>
          <a:solidFill>
            <a:srgbClr val="519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911980" y="381001"/>
            <a:ext cx="9899020" cy="1532966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3200" b="0" i="0" baseline="0">
                <a:solidFill>
                  <a:srgbClr val="5196C4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097260" y="2099248"/>
            <a:ext cx="9528451" cy="4190519"/>
          </a:xfrm>
          <a:prstGeom prst="rect">
            <a:avLst/>
          </a:prstGeom>
        </p:spPr>
        <p:txBody>
          <a:bodyPr numCol="1" anchor="ctr"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366713" indent="-184150">
              <a:buFont typeface="Helvetica" charset="0"/>
              <a:buChar char="‣"/>
              <a:tabLst/>
              <a:defRPr sz="2000" b="0" i="0">
                <a:solidFill>
                  <a:srgbClr val="CCE2ED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534988" indent="-168275">
              <a:buFont typeface="Helvetica" charset="0"/>
              <a:buChar char="‣"/>
              <a:tabLst/>
              <a:defRPr sz="2000" b="0" i="0">
                <a:solidFill>
                  <a:srgbClr val="CCE2ED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719138" indent="-184150">
              <a:buFont typeface="Arial" charset="0"/>
              <a:buChar char="•"/>
              <a:tabLst/>
              <a:defRPr sz="2000" b="0" i="0">
                <a:solidFill>
                  <a:srgbClr val="CCE2ED"/>
                </a:solidFill>
                <a:latin typeface="Roboto" charset="0"/>
                <a:ea typeface="Roboto" charset="0"/>
                <a:cs typeface="Roboto" charset="0"/>
              </a:defRPr>
            </a:lvl4pPr>
            <a:lvl5pPr>
              <a:defRPr sz="2000" b="0" i="0">
                <a:solidFill>
                  <a:srgbClr val="C3E1E4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Business Value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10146506" y="4004010"/>
            <a:ext cx="3709986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i="0" dirty="0">
                <a:solidFill>
                  <a:srgbClr val="5196C4"/>
                </a:solidFill>
                <a:latin typeface="Roboto Medium" charset="0"/>
                <a:ea typeface="Roboto Medium" charset="0"/>
                <a:cs typeface="Roboto Medium" charset="0"/>
              </a:rPr>
              <a:t>Every @</a:t>
            </a:r>
            <a:r>
              <a:rPr lang="en-US" sz="1200" b="0" i="0" dirty="0" err="1">
                <a:solidFill>
                  <a:srgbClr val="5196C4"/>
                </a:solidFill>
                <a:latin typeface="Roboto Medium" charset="0"/>
                <a:ea typeface="Roboto Medium" charset="0"/>
                <a:cs typeface="Roboto Medium" charset="0"/>
              </a:rPr>
              <a:t>CiscoCC</a:t>
            </a:r>
            <a:r>
              <a:rPr lang="en-US" sz="1200" b="0" i="0" dirty="0">
                <a:solidFill>
                  <a:srgbClr val="5196C4"/>
                </a:solidFill>
                <a:latin typeface="Roboto Medium" charset="0"/>
                <a:ea typeface="Roboto Medium" charset="0"/>
                <a:cs typeface="Roboto Medium" charset="0"/>
              </a:rPr>
              <a:t> Needs</a:t>
            </a:r>
            <a:r>
              <a:rPr lang="en-US" sz="1200" b="0" i="0" baseline="0" dirty="0">
                <a:solidFill>
                  <a:srgbClr val="5196C4"/>
                </a:solidFill>
                <a:latin typeface="Roboto Medium" charset="0"/>
                <a:ea typeface="Roboto Medium" charset="0"/>
                <a:cs typeface="Roboto Medium" charset="0"/>
              </a:rPr>
              <a:t> 2Ring ..</a:t>
            </a:r>
            <a:endParaRPr lang="en-US" sz="1200" b="0" i="0" dirty="0">
              <a:solidFill>
                <a:srgbClr val="5196C4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911975" y="1913963"/>
            <a:ext cx="185285" cy="185285"/>
          </a:xfrm>
          <a:prstGeom prst="rect">
            <a:avLst/>
          </a:prstGeom>
          <a:solidFill>
            <a:srgbClr val="519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625714" y="6289767"/>
            <a:ext cx="185285" cy="185285"/>
          </a:xfrm>
          <a:prstGeom prst="rect">
            <a:avLst/>
          </a:prstGeom>
          <a:solidFill>
            <a:srgbClr val="519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38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519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11977" y="1913963"/>
            <a:ext cx="9899022" cy="4561089"/>
          </a:xfrm>
          <a:prstGeom prst="rect">
            <a:avLst/>
          </a:prstGeom>
          <a:solidFill>
            <a:srgbClr val="519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911980" y="381001"/>
            <a:ext cx="9899020" cy="1532966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3200" b="0" i="0" baseline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097260" y="2099248"/>
            <a:ext cx="9528451" cy="4190519"/>
          </a:xfrm>
          <a:prstGeom prst="rect">
            <a:avLst/>
          </a:prstGeom>
        </p:spPr>
        <p:txBody>
          <a:bodyPr numCol="1" anchor="ctr"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366713" indent="-184150">
              <a:buFont typeface="Helvetica" charset="0"/>
              <a:buChar char="‣"/>
              <a:tabLst/>
              <a:defRPr sz="2000" b="0" i="0">
                <a:solidFill>
                  <a:srgbClr val="CCE2ED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534988" indent="-168275">
              <a:buFont typeface="Helvetica" charset="0"/>
              <a:buChar char="‣"/>
              <a:tabLst/>
              <a:defRPr sz="2000" b="0" i="0">
                <a:solidFill>
                  <a:srgbClr val="CCE2ED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719138" indent="-184150">
              <a:buFont typeface="Arial" charset="0"/>
              <a:buChar char="•"/>
              <a:tabLst/>
              <a:defRPr sz="2000" b="0" i="0">
                <a:solidFill>
                  <a:srgbClr val="CCE2ED"/>
                </a:solidFill>
                <a:latin typeface="Roboto" charset="0"/>
                <a:ea typeface="Roboto" charset="0"/>
                <a:cs typeface="Roboto" charset="0"/>
              </a:defRPr>
            </a:lvl4pPr>
            <a:lvl5pPr>
              <a:defRPr sz="2000" b="0" i="0">
                <a:solidFill>
                  <a:srgbClr val="C3E1E4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Business Value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10146506" y="4004010"/>
            <a:ext cx="3709986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i="0" dirty="0">
                <a:solidFill>
                  <a:srgbClr val="DBEBF2"/>
                </a:solidFill>
                <a:latin typeface="Roboto Medium" charset="0"/>
                <a:ea typeface="Roboto Medium" charset="0"/>
                <a:cs typeface="Roboto Medium" charset="0"/>
              </a:rPr>
              <a:t>Every @</a:t>
            </a:r>
            <a:r>
              <a:rPr lang="en-US" sz="1200" b="0" i="0" dirty="0" err="1">
                <a:solidFill>
                  <a:srgbClr val="DBEBF2"/>
                </a:solidFill>
                <a:latin typeface="Roboto Medium" charset="0"/>
                <a:ea typeface="Roboto Medium" charset="0"/>
                <a:cs typeface="Roboto Medium" charset="0"/>
              </a:rPr>
              <a:t>CiscoCC</a:t>
            </a:r>
            <a:r>
              <a:rPr lang="en-US" sz="1200" b="0" i="0" dirty="0">
                <a:solidFill>
                  <a:srgbClr val="DBEBF2"/>
                </a:solidFill>
                <a:latin typeface="Roboto Medium" charset="0"/>
                <a:ea typeface="Roboto Medium" charset="0"/>
                <a:cs typeface="Roboto Medium" charset="0"/>
              </a:rPr>
              <a:t> Needs</a:t>
            </a:r>
            <a:r>
              <a:rPr lang="en-US" sz="1200" b="0" i="0" baseline="0" dirty="0">
                <a:solidFill>
                  <a:srgbClr val="DBEBF2"/>
                </a:solidFill>
                <a:latin typeface="Roboto Medium" charset="0"/>
                <a:ea typeface="Roboto Medium" charset="0"/>
                <a:cs typeface="Roboto Medium" charset="0"/>
              </a:rPr>
              <a:t> 2Ring ..</a:t>
            </a:r>
            <a:endParaRPr lang="en-US" sz="1200" b="0" i="0" dirty="0">
              <a:solidFill>
                <a:srgbClr val="DBEBF2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911975" y="1913963"/>
            <a:ext cx="185285" cy="185285"/>
          </a:xfrm>
          <a:prstGeom prst="rect">
            <a:avLst/>
          </a:prstGeom>
          <a:solidFill>
            <a:srgbClr val="519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625714" y="6289767"/>
            <a:ext cx="185285" cy="185285"/>
          </a:xfrm>
          <a:prstGeom prst="rect">
            <a:avLst/>
          </a:prstGeom>
          <a:solidFill>
            <a:srgbClr val="519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1913964"/>
            <a:ext cx="7221940" cy="2270684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4000" b="0" i="0" baseline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US" kern="0" dirty="0"/>
              <a:t>What’s new with </a:t>
            </a:r>
            <a:br>
              <a:rPr lang="en-US" kern="0" dirty="0"/>
            </a:br>
            <a:r>
              <a:rPr lang="en-US" kern="0" dirty="0"/>
              <a:t>2Ring </a:t>
            </a:r>
            <a:r>
              <a:rPr lang="en-US" kern="0" dirty="0" err="1"/>
              <a:t>Dashoards</a:t>
            </a:r>
            <a:r>
              <a:rPr lang="en-US" kern="0" dirty="0"/>
              <a:t> &amp; Wallboards ..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0" y="4184646"/>
            <a:ext cx="7221940" cy="114681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baseline="0">
                <a:solidFill>
                  <a:srgbClr val="DCEBF2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922929" y="385481"/>
            <a:ext cx="3054978" cy="1528483"/>
          </a:xfrm>
          <a:prstGeom prst="rect">
            <a:avLst/>
          </a:prstGeom>
          <a:solidFill>
            <a:srgbClr val="73A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62000" y="1913964"/>
            <a:ext cx="7221940" cy="2270684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4000" b="0" i="0" baseline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US" kern="0" dirty="0"/>
              <a:t>What’s new with </a:t>
            </a:r>
            <a:br>
              <a:rPr lang="en-US" kern="0" dirty="0"/>
            </a:br>
            <a:r>
              <a:rPr lang="en-US" kern="0" dirty="0"/>
              <a:t>2Ring </a:t>
            </a:r>
            <a:r>
              <a:rPr lang="en-US" kern="0" dirty="0" err="1"/>
              <a:t>Dashoards</a:t>
            </a:r>
            <a:r>
              <a:rPr lang="en-US" kern="0" dirty="0"/>
              <a:t> &amp; Wallboards ..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62000" y="4184646"/>
            <a:ext cx="7221940" cy="114681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baseline="0">
                <a:solidFill>
                  <a:srgbClr val="DCEBF2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17" y="381002"/>
            <a:ext cx="3065926" cy="15329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922929" y="385481"/>
            <a:ext cx="3054978" cy="1528483"/>
          </a:xfrm>
          <a:prstGeom prst="rect">
            <a:avLst/>
          </a:prstGeom>
          <a:solidFill>
            <a:srgbClr val="75A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62000" y="1913964"/>
            <a:ext cx="7221940" cy="2270684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4000" b="0" i="0" baseline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US" kern="0" dirty="0"/>
              <a:t>What’s new with </a:t>
            </a:r>
            <a:br>
              <a:rPr lang="en-US" kern="0" dirty="0"/>
            </a:br>
            <a:r>
              <a:rPr lang="en-US" kern="0" dirty="0"/>
              <a:t>2Ring </a:t>
            </a:r>
            <a:r>
              <a:rPr lang="en-US" kern="0" dirty="0" err="1"/>
              <a:t>Staffino</a:t>
            </a:r>
            <a:r>
              <a:rPr lang="en-US" kern="0" dirty="0"/>
              <a:t> </a:t>
            </a:r>
            <a:br>
              <a:rPr lang="en-US" kern="0" dirty="0"/>
            </a:br>
            <a:r>
              <a:rPr lang="en-US" kern="0" dirty="0"/>
              <a:t>Feedback Service ..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62000" y="4184646"/>
            <a:ext cx="7221940" cy="114681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 baseline="0">
                <a:solidFill>
                  <a:srgbClr val="D6E8E3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17" y="381002"/>
            <a:ext cx="3065926" cy="153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1913967"/>
            <a:ext cx="7235125" cy="227067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4000" b="0" i="0" baseline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US" dirty="0"/>
              <a:t>2Ring Solution Name ..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0" y="4184647"/>
            <a:ext cx="7235125" cy="114681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200" b="0" i="0" baseline="0">
                <a:solidFill>
                  <a:srgbClr val="DFF2F6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79012" y="6092106"/>
            <a:ext cx="1532963" cy="38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BFE8C72-A5A6-468F-A77B-69A7997F2DB5}" type="slidenum">
              <a:rPr lang="en-US" sz="1200" smtClean="0">
                <a:solidFill>
                  <a:srgbClr val="CCE2ED"/>
                </a:solidFill>
              </a:rPr>
              <a:t>‹#›</a:t>
            </a:fld>
            <a:endParaRPr lang="en-US" sz="1200" dirty="0">
              <a:solidFill>
                <a:srgbClr val="CCE2ED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911980" y="381001"/>
            <a:ext cx="9899020" cy="1532966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3200" b="0" i="0" baseline="0">
                <a:solidFill>
                  <a:srgbClr val="61A58F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911977" y="1913963"/>
            <a:ext cx="9899022" cy="4561089"/>
          </a:xfrm>
          <a:prstGeom prst="rect">
            <a:avLst/>
          </a:prstGeom>
          <a:solidFill>
            <a:srgbClr val="61A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097260" y="2099248"/>
            <a:ext cx="9528451" cy="4190519"/>
          </a:xfrm>
          <a:prstGeom prst="rect">
            <a:avLst/>
          </a:prstGeom>
        </p:spPr>
        <p:txBody>
          <a:bodyPr numCol="1" anchor="ctr"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366713" indent="-184150">
              <a:buFont typeface="Helvetica" charset="0"/>
              <a:buChar char="‣"/>
              <a:tabLst/>
              <a:defRPr sz="2000" b="0" i="0">
                <a:solidFill>
                  <a:srgbClr val="D6E8E3"/>
                </a:solidFill>
                <a:latin typeface="Roboto" charset="0"/>
                <a:ea typeface="Roboto" charset="0"/>
                <a:cs typeface="Roboto" charset="0"/>
              </a:defRPr>
            </a:lvl2pPr>
            <a:lvl3pPr marL="534988" indent="-168275">
              <a:buFont typeface="Helvetica" charset="0"/>
              <a:buChar char="‣"/>
              <a:tabLst/>
              <a:defRPr sz="2000" b="0" i="0">
                <a:solidFill>
                  <a:srgbClr val="D6E8E3"/>
                </a:solidFill>
                <a:latin typeface="Roboto" charset="0"/>
                <a:ea typeface="Roboto" charset="0"/>
                <a:cs typeface="Roboto" charset="0"/>
              </a:defRPr>
            </a:lvl3pPr>
            <a:lvl4pPr marL="719138" indent="-184150">
              <a:buFont typeface="Arial" charset="0"/>
              <a:buChar char="•"/>
              <a:tabLst/>
              <a:defRPr sz="2000" b="0" i="0">
                <a:solidFill>
                  <a:srgbClr val="D6E8E3"/>
                </a:solidFill>
                <a:latin typeface="Roboto" charset="0"/>
                <a:ea typeface="Roboto" charset="0"/>
                <a:cs typeface="Roboto" charset="0"/>
              </a:defRPr>
            </a:lvl4pPr>
            <a:lvl5pPr>
              <a:defRPr sz="2000" b="0" i="0">
                <a:solidFill>
                  <a:srgbClr val="C3E1E4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Business Value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Rectangle 16"/>
          <p:cNvSpPr/>
          <p:nvPr userDrawn="1"/>
        </p:nvSpPr>
        <p:spPr>
          <a:xfrm rot="16200000">
            <a:off x="10146506" y="4004010"/>
            <a:ext cx="3709986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i="0" dirty="0">
                <a:solidFill>
                  <a:srgbClr val="61A58F"/>
                </a:solidFill>
                <a:latin typeface="Roboto Medium" charset="0"/>
                <a:ea typeface="Roboto Medium" charset="0"/>
                <a:cs typeface="Roboto Medium" charset="0"/>
              </a:rPr>
              <a:t>Every @</a:t>
            </a:r>
            <a:r>
              <a:rPr lang="en-US" sz="1200" b="0" i="0" dirty="0" err="1">
                <a:solidFill>
                  <a:srgbClr val="61A58F"/>
                </a:solidFill>
                <a:latin typeface="Roboto Medium" charset="0"/>
                <a:ea typeface="Roboto Medium" charset="0"/>
                <a:cs typeface="Roboto Medium" charset="0"/>
              </a:rPr>
              <a:t>CiscoCC</a:t>
            </a:r>
            <a:r>
              <a:rPr lang="en-US" sz="1200" b="0" i="0" dirty="0">
                <a:solidFill>
                  <a:srgbClr val="61A58F"/>
                </a:solidFill>
                <a:latin typeface="Roboto Medium" charset="0"/>
                <a:ea typeface="Roboto Medium" charset="0"/>
                <a:cs typeface="Roboto Medium" charset="0"/>
              </a:rPr>
              <a:t> Needs</a:t>
            </a:r>
            <a:r>
              <a:rPr lang="en-US" sz="1200" b="0" i="0" baseline="0" dirty="0">
                <a:solidFill>
                  <a:srgbClr val="61A58F"/>
                </a:solidFill>
                <a:latin typeface="Roboto Medium" charset="0"/>
                <a:ea typeface="Roboto Medium" charset="0"/>
                <a:cs typeface="Roboto Medium" charset="0"/>
              </a:rPr>
              <a:t> 2Ring ..</a:t>
            </a:r>
            <a:endParaRPr lang="en-US" sz="1200" b="0" i="0" dirty="0">
              <a:solidFill>
                <a:srgbClr val="61A58F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1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1913964"/>
            <a:ext cx="6444712" cy="270533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4000" b="0" i="0" baseline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US" dirty="0"/>
              <a:t>2Ring Solution Name ..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1" y="4619295"/>
            <a:ext cx="6444712" cy="10957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200" b="0" i="0" baseline="0">
                <a:solidFill>
                  <a:srgbClr val="DFF2F6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915465" y="385481"/>
            <a:ext cx="3054978" cy="1528483"/>
          </a:xfrm>
          <a:prstGeom prst="rect">
            <a:avLst/>
          </a:prstGeom>
          <a:solidFill>
            <a:srgbClr val="98D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517" y="381002"/>
            <a:ext cx="3065926" cy="15329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911975" y="1913963"/>
            <a:ext cx="185285" cy="185285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625714" y="6289767"/>
            <a:ext cx="185285" cy="185285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1913963"/>
            <a:ext cx="7949514" cy="2705332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4000" b="0" i="0" baseline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US" dirty="0"/>
              <a:t>2Ring Solution Name ..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2000" y="4619295"/>
            <a:ext cx="7949514" cy="10957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200" b="0" i="0" baseline="0">
                <a:solidFill>
                  <a:srgbClr val="DFF2F6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flipH="1">
            <a:off x="379010" y="1913961"/>
            <a:ext cx="1532959" cy="4561091"/>
          </a:xfrm>
          <a:prstGeom prst="rect">
            <a:avLst/>
          </a:prstGeom>
          <a:solidFill>
            <a:srgbClr val="78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11977" y="1913963"/>
            <a:ext cx="9899022" cy="4561089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911980" y="381001"/>
            <a:ext cx="9899020" cy="1532966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3200" b="0" i="0" baseline="0">
                <a:solidFill>
                  <a:srgbClr val="67BED0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097260" y="2099248"/>
            <a:ext cx="9528451" cy="4190519"/>
          </a:xfrm>
          <a:prstGeom prst="rect">
            <a:avLst/>
          </a:prstGeom>
        </p:spPr>
        <p:txBody>
          <a:bodyPr numCol="1" anchor="ctr"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525463" indent="-342900">
              <a:buFont typeface="Arial" charset="0"/>
              <a:buChar char="•"/>
              <a:tabLst/>
              <a:defRPr sz="2000" b="0" i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 marL="709613" indent="-342900">
              <a:buFont typeface="Arial" charset="0"/>
              <a:buChar char="•"/>
              <a:tabLst/>
              <a:defRPr sz="2000" b="0" i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 marL="877888" indent="-342900">
              <a:buFont typeface="Arial" charset="0"/>
              <a:buChar char="•"/>
              <a:tabLst/>
              <a:defRPr sz="2000" b="0" i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>
              <a:defRPr sz="2000" b="0" i="0">
                <a:solidFill>
                  <a:srgbClr val="C3E1E4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Business Value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10146506" y="4004010"/>
            <a:ext cx="3709986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i="0" dirty="0">
                <a:solidFill>
                  <a:srgbClr val="67BED0"/>
                </a:solidFill>
                <a:latin typeface="Roboto Medium" charset="0"/>
                <a:ea typeface="Roboto Medium" charset="0"/>
                <a:cs typeface="Roboto Medium" charset="0"/>
              </a:rPr>
              <a:t>Every @CiscoCC Needs</a:t>
            </a:r>
            <a:r>
              <a:rPr lang="en-US" sz="1200" b="0" i="0" baseline="0" dirty="0">
                <a:solidFill>
                  <a:srgbClr val="67BED0"/>
                </a:solidFill>
                <a:latin typeface="Roboto Medium" charset="0"/>
                <a:ea typeface="Roboto Medium" charset="0"/>
                <a:cs typeface="Roboto Medium" charset="0"/>
              </a:rPr>
              <a:t> 2Ring ..</a:t>
            </a:r>
            <a:endParaRPr lang="en-US" sz="1200" b="0" i="0" dirty="0">
              <a:solidFill>
                <a:srgbClr val="67BED0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911975" y="1913963"/>
            <a:ext cx="185285" cy="185285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625714" y="6289767"/>
            <a:ext cx="185285" cy="185285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79012" y="6092106"/>
            <a:ext cx="1532963" cy="38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BFE8C72-A5A6-468F-A77B-69A7997F2DB5}" type="slidenum">
              <a:rPr lang="en-US" sz="1200" smtClean="0">
                <a:solidFill>
                  <a:srgbClr val="C3E1E4"/>
                </a:solidFill>
              </a:rPr>
              <a:t>‹#›</a:t>
            </a:fld>
            <a:endParaRPr lang="en-US" sz="1200" dirty="0">
              <a:solidFill>
                <a:srgbClr val="C3E1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4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11977" y="1913963"/>
            <a:ext cx="9899022" cy="4561089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911980" y="381001"/>
            <a:ext cx="9899020" cy="1532966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3200" b="0" i="0" baseline="0">
                <a:solidFill>
                  <a:srgbClr val="67BED0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097260" y="2099248"/>
            <a:ext cx="9528451" cy="4190519"/>
          </a:xfrm>
          <a:prstGeom prst="rect">
            <a:avLst/>
          </a:prstGeom>
        </p:spPr>
        <p:txBody>
          <a:bodyPr numCol="1" anchor="ctr"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525463" indent="-342900">
              <a:buFont typeface="Arial" charset="0"/>
              <a:buChar char="•"/>
              <a:tabLst/>
              <a:defRPr sz="2000" b="0" i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 marL="709613" indent="-342900">
              <a:buFont typeface="Arial" charset="0"/>
              <a:buChar char="•"/>
              <a:tabLst/>
              <a:defRPr sz="2000" b="0" i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 marL="877888" indent="-342900">
              <a:buFont typeface="Arial" charset="0"/>
              <a:buChar char="•"/>
              <a:tabLst/>
              <a:defRPr sz="2000" b="0" i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>
              <a:defRPr sz="2000" b="0" i="0">
                <a:solidFill>
                  <a:srgbClr val="C3E1E4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Business Value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10146506" y="4004010"/>
            <a:ext cx="3709986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i="0" dirty="0">
                <a:solidFill>
                  <a:srgbClr val="67BED0"/>
                </a:solidFill>
                <a:latin typeface="Roboto Medium" charset="0"/>
                <a:ea typeface="Roboto Medium" charset="0"/>
                <a:cs typeface="Roboto Medium" charset="0"/>
              </a:rPr>
              <a:t>Every @CiscoCC Needs</a:t>
            </a:r>
            <a:r>
              <a:rPr lang="en-US" sz="1200" b="0" i="0" baseline="0" dirty="0">
                <a:solidFill>
                  <a:srgbClr val="67BED0"/>
                </a:solidFill>
                <a:latin typeface="Roboto Medium" charset="0"/>
                <a:ea typeface="Roboto Medium" charset="0"/>
                <a:cs typeface="Roboto Medium" charset="0"/>
              </a:rPr>
              <a:t> 2Ring ..</a:t>
            </a:r>
            <a:endParaRPr lang="en-US" sz="1200" b="0" i="0" dirty="0">
              <a:solidFill>
                <a:srgbClr val="67BED0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911975" y="1913963"/>
            <a:ext cx="185285" cy="185285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625714" y="6289767"/>
            <a:ext cx="185285" cy="185285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79012" y="6092106"/>
            <a:ext cx="1532963" cy="38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BFE8C72-A5A6-468F-A77B-69A7997F2DB5}" type="slidenum">
              <a:rPr lang="en-US" sz="1200" smtClean="0">
                <a:solidFill>
                  <a:srgbClr val="DFF2F6"/>
                </a:solidFill>
              </a:rPr>
              <a:t>‹#›</a:t>
            </a:fld>
            <a:endParaRPr lang="en-US" sz="1200" dirty="0">
              <a:solidFill>
                <a:srgbClr val="DFF2F6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11977" y="1913963"/>
            <a:ext cx="9899022" cy="4561089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911980" y="381001"/>
            <a:ext cx="9899020" cy="1532966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3200" b="0" i="0" baseline="0">
                <a:solidFill>
                  <a:srgbClr val="67BED0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10146506" y="4004010"/>
            <a:ext cx="3709986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i="0" dirty="0">
                <a:solidFill>
                  <a:srgbClr val="67BED0"/>
                </a:solidFill>
                <a:latin typeface="Roboto Medium" charset="0"/>
                <a:ea typeface="Roboto Medium" charset="0"/>
                <a:cs typeface="Roboto Medium" charset="0"/>
              </a:rPr>
              <a:t>Every @CiscoCC Needs</a:t>
            </a:r>
            <a:r>
              <a:rPr lang="en-US" sz="1200" b="0" i="0" baseline="0" dirty="0">
                <a:solidFill>
                  <a:srgbClr val="67BED0"/>
                </a:solidFill>
                <a:latin typeface="Roboto Medium" charset="0"/>
                <a:ea typeface="Roboto Medium" charset="0"/>
                <a:cs typeface="Roboto Medium" charset="0"/>
              </a:rPr>
              <a:t> 2Ring ..</a:t>
            </a:r>
            <a:endParaRPr lang="en-US" sz="1200" b="0" i="0" dirty="0">
              <a:solidFill>
                <a:srgbClr val="67BED0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911975" y="1913963"/>
            <a:ext cx="185285" cy="185285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625714" y="6289767"/>
            <a:ext cx="185285" cy="185285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79012" y="6092106"/>
            <a:ext cx="1532963" cy="38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BFE8C72-A5A6-468F-A77B-69A7997F2DB5}" type="slidenum">
              <a:rPr lang="en-US" sz="1200" smtClean="0">
                <a:solidFill>
                  <a:srgbClr val="DFF2F6"/>
                </a:solidFill>
              </a:rPr>
              <a:t>‹#›</a:t>
            </a:fld>
            <a:endParaRPr lang="en-US" sz="1200" dirty="0">
              <a:solidFill>
                <a:srgbClr val="DFF2F6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 flipH="1">
            <a:off x="379010" y="1913961"/>
            <a:ext cx="1532959" cy="4561091"/>
          </a:xfrm>
          <a:prstGeom prst="rect">
            <a:avLst/>
          </a:prstGeom>
          <a:solidFill>
            <a:srgbClr val="78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11977" y="1913963"/>
            <a:ext cx="9899022" cy="4561089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911980" y="381001"/>
            <a:ext cx="9899020" cy="1532966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3200" b="0" i="0" baseline="0">
                <a:solidFill>
                  <a:srgbClr val="67BED0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097260" y="2099248"/>
            <a:ext cx="9528451" cy="4190519"/>
          </a:xfrm>
          <a:prstGeom prst="rect">
            <a:avLst/>
          </a:prstGeom>
        </p:spPr>
        <p:txBody>
          <a:bodyPr numCol="1" anchor="ctr"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525463" indent="-342900">
              <a:buFont typeface="Arial" charset="0"/>
              <a:buChar char="•"/>
              <a:tabLst/>
              <a:defRPr sz="2000" b="0" i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 marL="709613" indent="-342900">
              <a:buFont typeface="Arial" charset="0"/>
              <a:buChar char="•"/>
              <a:tabLst/>
              <a:defRPr sz="2000" b="0" i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 marL="877888" indent="-342900">
              <a:buFont typeface="Arial" charset="0"/>
              <a:buChar char="•"/>
              <a:tabLst/>
              <a:defRPr sz="2000" b="0" i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>
              <a:defRPr sz="2000" b="0" i="0">
                <a:solidFill>
                  <a:srgbClr val="C3E1E4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Business Value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10146506" y="4004010"/>
            <a:ext cx="3709986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i="0" dirty="0">
                <a:solidFill>
                  <a:srgbClr val="67BED0"/>
                </a:solidFill>
                <a:latin typeface="Roboto Medium" charset="0"/>
                <a:ea typeface="Roboto Medium" charset="0"/>
                <a:cs typeface="Roboto Medium" charset="0"/>
              </a:rPr>
              <a:t>Every @CiscoCC Needs</a:t>
            </a:r>
            <a:r>
              <a:rPr lang="en-US" sz="1200" b="0" i="0" baseline="0" dirty="0">
                <a:solidFill>
                  <a:srgbClr val="67BED0"/>
                </a:solidFill>
                <a:latin typeface="Roboto Medium" charset="0"/>
                <a:ea typeface="Roboto Medium" charset="0"/>
                <a:cs typeface="Roboto Medium" charset="0"/>
              </a:rPr>
              <a:t> 2Ring ..</a:t>
            </a:r>
            <a:endParaRPr lang="en-US" sz="1200" b="0" i="0" dirty="0">
              <a:solidFill>
                <a:srgbClr val="67BED0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911975" y="1913963"/>
            <a:ext cx="185285" cy="185285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625714" y="6289767"/>
            <a:ext cx="185285" cy="185285"/>
          </a:xfrm>
          <a:prstGeom prst="rect">
            <a:avLst/>
          </a:prstGeom>
          <a:solidFill>
            <a:srgbClr val="67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79012" y="6092106"/>
            <a:ext cx="1532963" cy="38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BFE8C72-A5A6-468F-A77B-69A7997F2DB5}" type="slidenum">
              <a:rPr lang="en-US" sz="1200" smtClean="0">
                <a:solidFill>
                  <a:srgbClr val="DFF2F6"/>
                </a:solidFill>
              </a:rPr>
              <a:t>‹#›</a:t>
            </a:fld>
            <a:endParaRPr lang="en-US" sz="1200" dirty="0">
              <a:solidFill>
                <a:srgbClr val="DFF2F6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-944549" y="3680840"/>
            <a:ext cx="418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rgbClr val="DFF2F6"/>
                </a:solidFill>
                <a:latin typeface="Roboto Medium" charset="0"/>
                <a:ea typeface="Roboto Medium" charset="0"/>
                <a:cs typeface="Roboto Medium" charset="0"/>
              </a:rPr>
              <a:t>US: </a:t>
            </a:r>
            <a:r>
              <a:rPr lang="en-US" sz="1200" b="0" i="0" dirty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rPr>
              <a:t>Michal Grebac .. </a:t>
            </a:r>
            <a:r>
              <a:rPr lang="en-US" sz="1200" b="0" i="0" dirty="0">
                <a:solidFill>
                  <a:srgbClr val="99B7C1"/>
                </a:solidFill>
                <a:latin typeface="Roboto Light" charset="0"/>
                <a:ea typeface="Roboto Light" charset="0"/>
                <a:cs typeface="Roboto Light" charset="0"/>
                <a:hlinkClick r:id="rId3"/>
              </a:rPr>
              <a:t>mgrebac@2Ring.com</a:t>
            </a:r>
            <a:r>
              <a:rPr lang="en-US" sz="1200" b="0" i="0" dirty="0">
                <a:solidFill>
                  <a:srgbClr val="99B7C1"/>
                </a:solidFill>
                <a:latin typeface="Roboto Light" charset="0"/>
                <a:ea typeface="Roboto Light" charset="0"/>
                <a:cs typeface="Roboto Light" charset="0"/>
              </a:rPr>
              <a:t>  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rgbClr val="DFF2F6"/>
                </a:solidFill>
                <a:latin typeface="Roboto Medium" charset="0"/>
                <a:ea typeface="Roboto Medium" charset="0"/>
                <a:cs typeface="Roboto Medium" charset="0"/>
              </a:rPr>
              <a:t>EMEAR: </a:t>
            </a:r>
            <a:r>
              <a:rPr lang="en-US" sz="1200" b="0" i="0" dirty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rPr>
              <a:t>Thijs Koolaard .. </a:t>
            </a:r>
            <a:r>
              <a:rPr lang="en-US" sz="1200" b="0" i="0" dirty="0">
                <a:solidFill>
                  <a:srgbClr val="004B64"/>
                </a:solidFill>
                <a:latin typeface="Roboto Light" charset="0"/>
                <a:ea typeface="Roboto Light" charset="0"/>
                <a:cs typeface="Roboto Light" charset="0"/>
                <a:hlinkClick r:id="rId4"/>
              </a:rPr>
              <a:t>Thijs.Koolaard@2ring.com</a:t>
            </a:r>
            <a:r>
              <a:rPr lang="en-US" sz="1200" dirty="0">
                <a:solidFill>
                  <a:srgbClr val="004B64"/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rgbClr val="DFF2F6"/>
                </a:solidFill>
                <a:latin typeface="Roboto Medium" charset="0"/>
                <a:ea typeface="Roboto Medium" charset="0"/>
                <a:cs typeface="Roboto Medium" charset="0"/>
              </a:rPr>
              <a:t>LATAM &amp; APAC: </a:t>
            </a:r>
            <a:r>
              <a:rPr lang="en-US" sz="1200" b="0" i="0" dirty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rPr>
              <a:t>Jawad Shoaib .. </a:t>
            </a:r>
            <a:r>
              <a:rPr lang="en-US" sz="1200" b="0" i="0" dirty="0">
                <a:solidFill>
                  <a:srgbClr val="004B64"/>
                </a:solidFill>
                <a:latin typeface="Roboto Light" charset="0"/>
                <a:ea typeface="Roboto Light" charset="0"/>
                <a:cs typeface="Roboto Light" charset="0"/>
                <a:hlinkClick r:id="rId5"/>
              </a:rPr>
              <a:t>jawad@2Ring.com</a:t>
            </a:r>
            <a:r>
              <a:rPr lang="en-US" sz="1200" b="0" i="0" dirty="0">
                <a:solidFill>
                  <a:srgbClr val="004B64"/>
                </a:solidFill>
                <a:latin typeface="Roboto Light" charset="0"/>
                <a:ea typeface="Roboto Light" charset="0"/>
                <a:cs typeface="Roboto Light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911978" y="1913963"/>
            <a:ext cx="9899022" cy="4561089"/>
          </a:xfrm>
          <a:prstGeom prst="rect">
            <a:avLst/>
          </a:prstGeom>
          <a:solidFill>
            <a:srgbClr val="3B9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911980" y="381001"/>
            <a:ext cx="9899020" cy="1532966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3200" b="0" i="0" baseline="0">
                <a:solidFill>
                  <a:srgbClr val="67BED0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10146506" y="4004010"/>
            <a:ext cx="3709986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i="0" dirty="0">
                <a:solidFill>
                  <a:srgbClr val="67BED0"/>
                </a:solidFill>
                <a:latin typeface="Roboto Medium" charset="0"/>
                <a:ea typeface="Roboto Medium" charset="0"/>
                <a:cs typeface="Roboto Medium" charset="0"/>
              </a:rPr>
              <a:t>Every @CiscoCC Needs</a:t>
            </a:r>
            <a:r>
              <a:rPr lang="en-US" sz="1200" b="0" i="0" baseline="0" dirty="0">
                <a:solidFill>
                  <a:srgbClr val="67BED0"/>
                </a:solidFill>
                <a:latin typeface="Roboto Medium" charset="0"/>
                <a:ea typeface="Roboto Medium" charset="0"/>
                <a:cs typeface="Roboto Medium" charset="0"/>
              </a:rPr>
              <a:t> 2Ring ..</a:t>
            </a:r>
            <a:endParaRPr lang="en-US" sz="1200" b="0" i="0" dirty="0">
              <a:solidFill>
                <a:srgbClr val="67BED0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911975" y="1913963"/>
            <a:ext cx="185285" cy="185285"/>
          </a:xfrm>
          <a:prstGeom prst="rect">
            <a:avLst/>
          </a:prstGeom>
          <a:solidFill>
            <a:srgbClr val="3B9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1625714" y="6289767"/>
            <a:ext cx="185285" cy="185285"/>
          </a:xfrm>
          <a:prstGeom prst="rect">
            <a:avLst/>
          </a:prstGeom>
          <a:solidFill>
            <a:srgbClr val="3B9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 flipH="1">
            <a:off x="379010" y="1913961"/>
            <a:ext cx="1532959" cy="4561091"/>
          </a:xfrm>
          <a:prstGeom prst="rect">
            <a:avLst/>
          </a:prstGeom>
          <a:solidFill>
            <a:srgbClr val="78C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79012" y="6092106"/>
            <a:ext cx="1532963" cy="38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BFE8C72-A5A6-468F-A77B-69A7997F2DB5}" type="slidenum">
              <a:rPr lang="en-US" sz="1200" smtClean="0">
                <a:solidFill>
                  <a:srgbClr val="DFF2F6"/>
                </a:solidFill>
              </a:rPr>
              <a:t>‹#›</a:t>
            </a:fld>
            <a:endParaRPr lang="en-US" sz="1200" dirty="0">
              <a:solidFill>
                <a:srgbClr val="DFF2F6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097260" y="2099248"/>
            <a:ext cx="9528451" cy="4190519"/>
          </a:xfrm>
          <a:prstGeom prst="rect">
            <a:avLst/>
          </a:prstGeom>
        </p:spPr>
        <p:txBody>
          <a:bodyPr numCol="2" anchor="ctr"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525463" indent="-342900">
              <a:buFont typeface="Arial" charset="0"/>
              <a:buChar char="•"/>
              <a:tabLst/>
              <a:defRPr sz="2000" b="0" i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 marL="709613" indent="-342900">
              <a:buFont typeface="Arial" charset="0"/>
              <a:buChar char="•"/>
              <a:tabLst/>
              <a:defRPr sz="2000" b="0" i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 marL="877888" indent="-342900">
              <a:buFont typeface="Arial" charset="0"/>
              <a:buChar char="•"/>
              <a:tabLst/>
              <a:defRPr sz="2000" b="0" i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>
              <a:defRPr sz="2000" b="0" i="0">
                <a:solidFill>
                  <a:srgbClr val="C3E1E4"/>
                </a:solidFill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Business Value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 rot="16200000">
            <a:off x="-944549" y="3680840"/>
            <a:ext cx="418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rgbClr val="DFF2F6"/>
                </a:solidFill>
                <a:latin typeface="Roboto Medium" charset="0"/>
                <a:ea typeface="Roboto Medium" charset="0"/>
                <a:cs typeface="Roboto Medium" charset="0"/>
              </a:rPr>
              <a:t>US: </a:t>
            </a:r>
            <a:r>
              <a:rPr lang="en-US" sz="1200" b="0" i="0" dirty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rPr>
              <a:t>Michal Grebac .. </a:t>
            </a:r>
            <a:r>
              <a:rPr lang="en-US" sz="1200" b="0" i="0" dirty="0">
                <a:solidFill>
                  <a:srgbClr val="99B7C1"/>
                </a:solidFill>
                <a:latin typeface="Roboto Light" charset="0"/>
                <a:ea typeface="Roboto Light" charset="0"/>
                <a:cs typeface="Roboto Light" charset="0"/>
                <a:hlinkClick r:id="rId3"/>
              </a:rPr>
              <a:t>mgrebac@2Ring.com</a:t>
            </a:r>
            <a:r>
              <a:rPr lang="en-US" sz="1200" b="0" i="0" dirty="0">
                <a:solidFill>
                  <a:srgbClr val="99B7C1"/>
                </a:solidFill>
                <a:latin typeface="Roboto Light" charset="0"/>
                <a:ea typeface="Roboto Light" charset="0"/>
                <a:cs typeface="Roboto Light" charset="0"/>
              </a:rPr>
              <a:t>  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rgbClr val="DFF2F6"/>
                </a:solidFill>
                <a:latin typeface="Roboto Medium" charset="0"/>
                <a:ea typeface="Roboto Medium" charset="0"/>
                <a:cs typeface="Roboto Medium" charset="0"/>
              </a:rPr>
              <a:t>EMEAR: </a:t>
            </a:r>
            <a:r>
              <a:rPr lang="en-US" sz="1200" b="0" i="0" dirty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rPr>
              <a:t>Thijs Koolaard .. </a:t>
            </a:r>
            <a:r>
              <a:rPr lang="en-US" sz="1200" b="0" i="0" dirty="0">
                <a:solidFill>
                  <a:srgbClr val="004B64"/>
                </a:solidFill>
                <a:latin typeface="Roboto Light" charset="0"/>
                <a:ea typeface="Roboto Light" charset="0"/>
                <a:cs typeface="Roboto Light" charset="0"/>
                <a:hlinkClick r:id="rId4"/>
              </a:rPr>
              <a:t>Thijs.Koolaard@2ring.com</a:t>
            </a:r>
            <a:r>
              <a:rPr lang="en-US" sz="1200" dirty="0">
                <a:solidFill>
                  <a:srgbClr val="004B64"/>
                </a:solidFill>
                <a:latin typeface="Roboto" charset="0"/>
                <a:ea typeface="Roboto" charset="0"/>
                <a:cs typeface="Roboto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rgbClr val="DFF2F6"/>
                </a:solidFill>
                <a:latin typeface="Roboto Medium" charset="0"/>
                <a:ea typeface="Roboto Medium" charset="0"/>
                <a:cs typeface="Roboto Medium" charset="0"/>
              </a:rPr>
              <a:t>LATAM &amp; APAC: </a:t>
            </a:r>
            <a:r>
              <a:rPr lang="en-US" sz="1200" b="0" i="0" dirty="0">
                <a:solidFill>
                  <a:srgbClr val="DFF2F6"/>
                </a:solidFill>
                <a:latin typeface="Roboto Light" charset="0"/>
                <a:ea typeface="Roboto Light" charset="0"/>
                <a:cs typeface="Roboto Light" charset="0"/>
              </a:rPr>
              <a:t>Jawad Shoaib .. </a:t>
            </a:r>
            <a:r>
              <a:rPr lang="en-US" sz="1200" b="0" i="0" dirty="0">
                <a:solidFill>
                  <a:srgbClr val="004B64"/>
                </a:solidFill>
                <a:latin typeface="Roboto Light" charset="0"/>
                <a:ea typeface="Roboto Light" charset="0"/>
                <a:cs typeface="Roboto Light" charset="0"/>
                <a:hlinkClick r:id="rId5"/>
              </a:rPr>
              <a:t>jawad@2Ring.com</a:t>
            </a:r>
            <a:r>
              <a:rPr lang="en-US" sz="1200" b="0" i="0" dirty="0">
                <a:solidFill>
                  <a:srgbClr val="004B64"/>
                </a:solidFill>
                <a:latin typeface="Roboto Light" charset="0"/>
                <a:ea typeface="Roboto Light" charset="0"/>
                <a:cs typeface="Roboto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59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52" r:id="rId2"/>
    <p:sldLayoutId id="2147483754" r:id="rId3"/>
    <p:sldLayoutId id="2147483748" r:id="rId4"/>
    <p:sldLayoutId id="2147483745" r:id="rId5"/>
    <p:sldLayoutId id="2147483758" r:id="rId6"/>
    <p:sldLayoutId id="2147483760" r:id="rId7"/>
    <p:sldLayoutId id="2147483757" r:id="rId8"/>
    <p:sldLayoutId id="2147483746" r:id="rId9"/>
    <p:sldLayoutId id="2147483747" r:id="rId10"/>
    <p:sldLayoutId id="2147483753" r:id="rId11"/>
    <p:sldLayoutId id="2147483751" r:id="rId12"/>
    <p:sldLayoutId id="2147483750" r:id="rId13"/>
    <p:sldLayoutId id="2147483756" r:id="rId14"/>
    <p:sldLayoutId id="2147483848" r:id="rId15"/>
    <p:sldLayoutId id="2147483860" r:id="rId16"/>
    <p:sldLayoutId id="2147483862" r:id="rId17"/>
    <p:sldLayoutId id="214748386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16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em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3.emf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2Ring Update .. UCCX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61999" y="5436159"/>
            <a:ext cx="10659733" cy="8641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arrow" panose="020B0606020202030204" pitchFamily="34" charset="0"/>
              <a:buNone/>
              <a:defRPr sz="4000" b="1" kern="1200" baseline="0">
                <a:solidFill>
                  <a:srgbClr val="F8C4A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E2ED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Presented by: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rgbClr val="CCE2ED"/>
                </a:solidFill>
                <a:effectLst/>
                <a:uLnTx/>
                <a:uFillTx/>
                <a:latin typeface="Roboto" charset="0"/>
                <a:ea typeface="Roboto" charset="0"/>
                <a:cs typeface="Roboto" charset="0"/>
              </a:rPr>
              <a:t> </a:t>
            </a:r>
            <a:r>
              <a:rPr lang="en-US" sz="2000" b="0" dirty="0">
                <a:solidFill>
                  <a:prstClr val="white"/>
                </a:solidFill>
                <a:latin typeface="Roboto Medium" charset="0"/>
                <a:ea typeface="Roboto" charset="0"/>
                <a:cs typeface="Roboto" charset="0"/>
              </a:rPr>
              <a:t>Michal Grebac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None/>
              <a:tabLst/>
              <a:defRPr/>
            </a:pPr>
            <a:r>
              <a:rPr lang="en-US" sz="2100" b="0" dirty="0">
                <a:solidFill>
                  <a:srgbClr val="CCE2ED"/>
                </a:solidFill>
                <a:latin typeface="Roboto" charset="0"/>
                <a:ea typeface="Roboto" charset="0"/>
              </a:rPr>
              <a:t>Cell: </a:t>
            </a:r>
            <a:r>
              <a:rPr lang="en-US" sz="2000" b="0" dirty="0">
                <a:solidFill>
                  <a:prstClr val="white"/>
                </a:solidFill>
                <a:latin typeface="Roboto Medium" charset="0"/>
                <a:ea typeface="Roboto" charset="0"/>
                <a:cs typeface="Roboto" charset="0"/>
              </a:rPr>
              <a:t>916-514-3355</a:t>
            </a:r>
          </a:p>
          <a:p>
            <a:pPr>
              <a:defRPr/>
            </a:pPr>
            <a:r>
              <a:rPr lang="en-US" sz="2000" b="0" dirty="0">
                <a:solidFill>
                  <a:srgbClr val="CCE2ED"/>
                </a:solidFill>
                <a:latin typeface="Roboto" charset="0"/>
                <a:ea typeface="Roboto" charset="0"/>
                <a:cs typeface="Roboto" charset="0"/>
              </a:rPr>
              <a:t>Email / WebEx Teams: </a:t>
            </a:r>
            <a:r>
              <a:rPr lang="en-US" sz="2000" b="0" u="sng" dirty="0">
                <a:solidFill>
                  <a:prstClr val="white"/>
                </a:solidFill>
                <a:latin typeface="Roboto Medium" charset="0"/>
                <a:ea typeface="Roboto" charset="0"/>
                <a:cs typeface="Roboto" charset="0"/>
              </a:rPr>
              <a:t>MGrebac@2Ring.com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None/>
              <a:tabLst/>
              <a:defRPr/>
            </a:pPr>
            <a:endParaRPr lang="en-US" sz="2000" b="0" u="sng" dirty="0">
              <a:solidFill>
                <a:prstClr val="white"/>
              </a:solidFill>
              <a:latin typeface="Roboto Medium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34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Management (Attendant Console)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A9C00-DE60-461A-9043-95600389FB49}"/>
              </a:ext>
            </a:extLst>
          </p:cNvPr>
          <p:cNvSpPr txBox="1"/>
          <p:nvPr/>
        </p:nvSpPr>
        <p:spPr>
          <a:xfrm>
            <a:off x="1911980" y="1913967"/>
            <a:ext cx="5567343" cy="4605586"/>
          </a:xfrm>
          <a:prstGeom prst="rect">
            <a:avLst/>
          </a:prstGeom>
        </p:spPr>
        <p:txBody>
          <a:bodyPr vert="horz" lIns="90000" tIns="45720" rIns="90000" bIns="45720" rtlCol="0" anchor="ctr">
            <a:normAutofit fontScale="85000" lnSpcReduction="1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Generic SQL Connector – “no limits” &amp; used for </a:t>
            </a:r>
            <a:r>
              <a:rPr lang="en-US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CallerID</a:t>
            </a:r>
            <a:endParaRPr lang="en-U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Finesse supports a total of 50,000 contacts. The total number of contacts per agent across all phone books is limited to 1,500.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Auto-Sync Contacts from CUCM, MS AD, SQL, csv, Exchange, Lotus Notes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Manage Contacts Manually – No Admin Access Necessary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View Previously Submitted Forms/Scripts via 2Ring S&amp;F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Additional Action Buttons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View Address on a Map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Send a Text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Call Related Actions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Speed-Dial Buttons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Auto-Generated from Contacts in Address-Books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Default + Additional Actions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Integration with CUPS presence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Drag &amp; Drop Conference Setup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F3799A-56B8-4E3E-8C41-86CDB42629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994" b="2"/>
          <a:stretch/>
        </p:blipFill>
        <p:spPr>
          <a:xfrm>
            <a:off x="7195039" y="2099248"/>
            <a:ext cx="4430672" cy="1984082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B74C11-8AA2-463E-A3BD-3E18C18C13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80" b="-1"/>
          <a:stretch/>
        </p:blipFill>
        <p:spPr>
          <a:xfrm>
            <a:off x="5783283" y="4268611"/>
            <a:ext cx="5842428" cy="2021156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792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UCCX Call Picking / Parking (Attendant Console)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7A9C00-DE60-461A-9043-95600389FB49}"/>
              </a:ext>
            </a:extLst>
          </p:cNvPr>
          <p:cNvSpPr txBox="1"/>
          <p:nvPr/>
        </p:nvSpPr>
        <p:spPr>
          <a:xfrm>
            <a:off x="1911981" y="2028092"/>
            <a:ext cx="3164112" cy="4443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Agent can Park &amp; Pick Calls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Auto-store </a:t>
            </a:r>
            <a:r>
              <a:rPr lang="en-US" sz="1600" dirty="0" err="1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AgentID</a:t>
            </a: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/Name to a </a:t>
            </a:r>
            <a:r>
              <a:rPr lang="en-US" sz="1600" dirty="0" err="1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CallVariable</a:t>
            </a: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on Park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1F9F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Configure what information about calls in queue is displayed to agents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Calling number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CallVariables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1F9F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Notify about a New Call in an urgent queue =&gt; agent receives a toast alert, s/he can park the current call and picks the urgent call with one click</a:t>
            </a:r>
          </a:p>
        </p:txBody>
      </p:sp>
      <p:sp>
        <p:nvSpPr>
          <p:cNvPr id="6" name="Rectangle 5"/>
          <p:cNvSpPr/>
          <p:nvPr/>
        </p:nvSpPr>
        <p:spPr>
          <a:xfrm>
            <a:off x="5196114" y="1913967"/>
            <a:ext cx="6614886" cy="4558085"/>
          </a:xfrm>
          <a:prstGeom prst="rect">
            <a:avLst/>
          </a:prstGeom>
          <a:solidFill>
            <a:srgbClr val="3C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0724A4-17F0-40F6-8F03-59E8783781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5" t="45838" b="31829"/>
          <a:stretch/>
        </p:blipFill>
        <p:spPr>
          <a:xfrm>
            <a:off x="9202057" y="2160541"/>
            <a:ext cx="2333171" cy="13419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96112" y="3744686"/>
            <a:ext cx="6614887" cy="2720794"/>
          </a:xfrm>
          <a:prstGeom prst="rect">
            <a:avLst/>
          </a:prstGeom>
          <a:solidFill>
            <a:srgbClr val="64A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51DA3A-756D-4F3B-8C6E-DE1FF12628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71"/>
          <a:stretch/>
        </p:blipFill>
        <p:spPr>
          <a:xfrm>
            <a:off x="5471885" y="3985073"/>
            <a:ext cx="6063343" cy="22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4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Configurable Buttons / Forms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7A9C00-DE60-461A-9043-95600389FB49}"/>
              </a:ext>
            </a:extLst>
          </p:cNvPr>
          <p:cNvSpPr txBox="1"/>
          <p:nvPr/>
        </p:nvSpPr>
        <p:spPr>
          <a:xfrm>
            <a:off x="1911980" y="1910345"/>
            <a:ext cx="4949510" cy="3628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7145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ToolBar</a:t>
            </a:r>
            <a:endParaRPr lang="en-US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Texting Integration (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WebText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..)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Paging Integration (</a:t>
            </a: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NotePage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Call Recording Integration (Calabrio, ..)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Request Form (replacing SharePoint Forms) – stored to SQL + emailed where needed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Panic Button Form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Extending Wrap-Up if no Wrap-up Code Selected</a:t>
            </a:r>
            <a:endParaRPr lang="en-US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572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Manual Outbound Calls</a:t>
            </a:r>
          </a:p>
          <a:p>
            <a:pPr marL="8572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CallVar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Editor – additional wrap-up fields incl. open text fields used for call tagging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861490" y="1915235"/>
            <a:ext cx="4949510" cy="4544942"/>
          </a:xfrm>
          <a:prstGeom prst="rect">
            <a:avLst/>
          </a:prstGeom>
          <a:solidFill>
            <a:srgbClr val="63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1865C-B637-4356-B96B-D7A135D2F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195" y="3473999"/>
            <a:ext cx="4453459" cy="189272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/>
        </p:nvSpPr>
        <p:spPr>
          <a:xfrm>
            <a:off x="1911980" y="5617029"/>
            <a:ext cx="9899020" cy="843148"/>
          </a:xfrm>
          <a:prstGeom prst="rect">
            <a:avLst/>
          </a:prstGeom>
          <a:solidFill>
            <a:srgbClr val="3C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D4215-6BC3-46D2-B67E-4F1C494A5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326" y="5896383"/>
            <a:ext cx="9434328" cy="33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59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6BBEC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Toast Alerts vs Pop-Over Notifications</a:t>
            </a:r>
            <a:endParaRPr lang="en-US" b="1" dirty="0">
              <a:solidFill>
                <a:srgbClr val="6BBEC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7A9C00-DE60-461A-9043-95600389FB49}"/>
              </a:ext>
            </a:extLst>
          </p:cNvPr>
          <p:cNvSpPr txBox="1"/>
          <p:nvPr/>
        </p:nvSpPr>
        <p:spPr>
          <a:xfrm>
            <a:off x="1911980" y="1913968"/>
            <a:ext cx="9899020" cy="2486582"/>
          </a:xfrm>
          <a:prstGeom prst="rect">
            <a:avLst/>
          </a:prstGeom>
        </p:spPr>
        <p:txBody>
          <a:bodyPr vert="horz" lIns="91440" tIns="45720" rIns="91440" bIns="45720" numCol="3" rtlCol="0" anchor="ctr">
            <a:normAutofit fontScale="85000" lnSpcReduction="10000"/>
          </a:bodyPr>
          <a:lstStyle/>
          <a:p>
            <a:pPr marL="171450">
              <a:lnSpc>
                <a:spcPct val="90000"/>
              </a:lnSpc>
              <a:spcAft>
                <a:spcPts val="600"/>
              </a:spcAft>
            </a:pPr>
            <a:endParaRPr lang="en-US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Call / Chat / Email Alerts</a:t>
            </a:r>
          </a:p>
          <a:p>
            <a:pPr marL="4000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Caller ID + IVR related Alerts</a:t>
            </a:r>
          </a:p>
          <a:p>
            <a:pPr marL="4000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Long Wait</a:t>
            </a:r>
          </a:p>
          <a:p>
            <a:pPr marL="4000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IVR selection</a:t>
            </a:r>
          </a:p>
          <a:p>
            <a:pPr marL="4000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Different pictures/Icons based on interaction’s attributes</a:t>
            </a:r>
          </a:p>
          <a:p>
            <a:pPr marL="4000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000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>
              <a:lnSpc>
                <a:spcPct val="90000"/>
              </a:lnSpc>
              <a:spcAft>
                <a:spcPts val="600"/>
              </a:spcAft>
            </a:pPr>
            <a:endParaRPr lang="en-US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>
              <a:lnSpc>
                <a:spcPct val="90000"/>
              </a:lnSpc>
              <a:spcAft>
                <a:spcPts val="600"/>
              </a:spcAft>
            </a:pPr>
            <a:endParaRPr lang="en-US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State Based Alerts</a:t>
            </a:r>
          </a:p>
          <a:p>
            <a:pPr marL="4000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RONA to Agent (visible until agent changes his state)</a:t>
            </a:r>
          </a:p>
          <a:p>
            <a:pPr marL="4000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RONA to Supervisor (immediate or only if agent stays in RONA for over selected threshold)</a:t>
            </a:r>
          </a:p>
          <a:p>
            <a:pPr marL="4000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000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>
              <a:lnSpc>
                <a:spcPct val="90000"/>
              </a:lnSpc>
              <a:spcAft>
                <a:spcPts val="600"/>
              </a:spcAft>
            </a:pPr>
            <a:endParaRPr lang="en-US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>
              <a:lnSpc>
                <a:spcPct val="90000"/>
              </a:lnSpc>
              <a:spcAft>
                <a:spcPts val="600"/>
              </a:spcAft>
            </a:pPr>
            <a:endParaRPr lang="en-US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Multi-Condition Alerts </a:t>
            </a:r>
          </a:p>
          <a:p>
            <a:pPr marL="4000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Wallboard Metrics </a:t>
            </a:r>
            <a:b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(LWT + # of calls in Queue)</a:t>
            </a:r>
          </a:p>
          <a:p>
            <a:pPr marL="8572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Alert 1: Agents Talking</a:t>
            </a:r>
          </a:p>
          <a:p>
            <a:pPr marL="8572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Alert 2: Agents in </a:t>
            </a:r>
            <a:r>
              <a:rPr lang="en-US" sz="1600" dirty="0" err="1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NotReady</a:t>
            </a: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Reason Codes XYZ</a:t>
            </a:r>
          </a:p>
          <a:p>
            <a:pPr marL="8572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Alert 3: Supervisors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1980" y="4186237"/>
            <a:ext cx="9899020" cy="2273939"/>
          </a:xfrm>
          <a:prstGeom prst="rect">
            <a:avLst/>
          </a:prstGeom>
          <a:solidFill>
            <a:srgbClr val="63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C12C9C-13D2-4C72-A6BF-7CCBD9086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87" y="4599401"/>
            <a:ext cx="4523784" cy="144761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670831-8181-461C-B544-B04F11279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327" y="4400550"/>
            <a:ext cx="4627656" cy="18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B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468" y="381001"/>
            <a:ext cx="9899020" cy="153296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Supervisor’s Single Pane of Glass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B3C713-B839-4FE4-A645-9A7BB5C611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0"/>
          <a:stretch/>
        </p:blipFill>
        <p:spPr>
          <a:xfrm>
            <a:off x="1911978" y="1913968"/>
            <a:ext cx="9888510" cy="45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Rich Text Broadcasts / Chat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7A9C00-DE60-461A-9043-95600389FB49}"/>
              </a:ext>
            </a:extLst>
          </p:cNvPr>
          <p:cNvSpPr txBox="1"/>
          <p:nvPr/>
        </p:nvSpPr>
        <p:spPr>
          <a:xfrm>
            <a:off x="2030682" y="2032717"/>
            <a:ext cx="9583388" cy="2563029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Rich Text Broadcast Messages with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Images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Blinking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Bold, Underline, Italics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Insert URL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Bullets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Numbers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Grids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F1F9F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Supervisors Sending Messages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any group or subgroup of agents (teams, queues, </a:t>
            </a:r>
            <a:r>
              <a:rPr lang="en-US" sz="1400" dirty="0" err="1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skillgroups</a:t>
            </a: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Picked agents one by one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Banner(s) used in 2Ring Wallboard layouts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Integrated Chat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login necessary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Whitelists/blacklists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Chat transcripts in SQL (optional) with </a:t>
            </a:r>
            <a:r>
              <a:rPr lang="en-US" sz="1400" dirty="0" err="1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OoB</a:t>
            </a: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report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1980" y="4476996"/>
            <a:ext cx="9899020" cy="2006931"/>
          </a:xfrm>
          <a:prstGeom prst="rect">
            <a:avLst/>
          </a:prstGeom>
          <a:solidFill>
            <a:srgbClr val="3C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ľ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0DDAC-AFF8-4500-918C-2F8F630C5D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30"/>
          <a:stretch/>
        </p:blipFill>
        <p:spPr>
          <a:xfrm>
            <a:off x="2819280" y="4705691"/>
            <a:ext cx="8158349" cy="155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7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Self-Skilling for Agents (in Team Gadget)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C0F53-A835-49C0-A444-2A4757849C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" r="18315" b="-1"/>
          <a:stretch/>
        </p:blipFill>
        <p:spPr>
          <a:xfrm>
            <a:off x="7318300" y="2099248"/>
            <a:ext cx="4307411" cy="2032749"/>
          </a:xfrm>
          <a:custGeom>
            <a:avLst/>
            <a:gdLst>
              <a:gd name="connsiteX0" fmla="*/ 0 w 5475077"/>
              <a:gd name="connsiteY0" fmla="*/ 0 h 2583792"/>
              <a:gd name="connsiteX1" fmla="*/ 5475077 w 5475077"/>
              <a:gd name="connsiteY1" fmla="*/ 0 h 2583792"/>
              <a:gd name="connsiteX2" fmla="*/ 5475077 w 5475077"/>
              <a:gd name="connsiteY2" fmla="*/ 2583792 h 2583792"/>
              <a:gd name="connsiteX3" fmla="*/ 1197192 w 5475077"/>
              <a:gd name="connsiteY3" fmla="*/ 2583792 h 25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5077" h="2583792">
                <a:moveTo>
                  <a:pt x="0" y="0"/>
                </a:moveTo>
                <a:lnTo>
                  <a:pt x="5475077" y="0"/>
                </a:lnTo>
                <a:lnTo>
                  <a:pt x="5475077" y="2583792"/>
                </a:lnTo>
                <a:lnTo>
                  <a:pt x="1197192" y="2583792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808E59-2882-4E19-AE0F-121D6D4E5C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480" b="-3"/>
          <a:stretch/>
        </p:blipFill>
        <p:spPr>
          <a:xfrm>
            <a:off x="8360229" y="4317278"/>
            <a:ext cx="3265481" cy="1972105"/>
          </a:xfrm>
          <a:custGeom>
            <a:avLst/>
            <a:gdLst>
              <a:gd name="connsiteX0" fmla="*/ 0 w 4277884"/>
              <a:gd name="connsiteY0" fmla="*/ 0 h 2583520"/>
              <a:gd name="connsiteX1" fmla="*/ 4277884 w 4277884"/>
              <a:gd name="connsiteY1" fmla="*/ 0 h 2583520"/>
              <a:gd name="connsiteX2" fmla="*/ 4277884 w 4277884"/>
              <a:gd name="connsiteY2" fmla="*/ 2583520 h 2583520"/>
              <a:gd name="connsiteX3" fmla="*/ 1192437 w 4277884"/>
              <a:gd name="connsiteY3" fmla="*/ 2583520 h 2583520"/>
              <a:gd name="connsiteX4" fmla="*/ 1188085 w 4277884"/>
              <a:gd name="connsiteY4" fmla="*/ 2574129 h 2583520"/>
              <a:gd name="connsiteX5" fmla="*/ 1192715 w 4277884"/>
              <a:gd name="connsiteY5" fmla="*/ 2574129 h 25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884" h="2583520">
                <a:moveTo>
                  <a:pt x="0" y="0"/>
                </a:moveTo>
                <a:lnTo>
                  <a:pt x="4277884" y="0"/>
                </a:lnTo>
                <a:lnTo>
                  <a:pt x="4277884" y="2583520"/>
                </a:lnTo>
                <a:lnTo>
                  <a:pt x="1192437" y="2583520"/>
                </a:lnTo>
                <a:lnTo>
                  <a:pt x="1188085" y="2574129"/>
                </a:lnTo>
                <a:lnTo>
                  <a:pt x="1192715" y="2574129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7A9C00-DE60-461A-9043-95600389FB49}"/>
              </a:ext>
            </a:extLst>
          </p:cNvPr>
          <p:cNvSpPr txBox="1"/>
          <p:nvPr/>
        </p:nvSpPr>
        <p:spPr>
          <a:xfrm>
            <a:off x="1911981" y="2099248"/>
            <a:ext cx="5640726" cy="4190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Reskilling in Finesse using “Queue Sets”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FF2F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Supervisors - Single Click to re-skill an agent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FF2F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Agents – </a:t>
            </a:r>
            <a:r>
              <a:rPr lang="en-US" sz="1600" b="1" u="sng" dirty="0">
                <a:solidFill>
                  <a:srgbClr val="DFF2F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self-skilling</a:t>
            </a:r>
            <a:r>
              <a:rPr lang="en-US" sz="1600" dirty="0">
                <a:solidFill>
                  <a:srgbClr val="DFF2F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(Optional)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FF2F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Audit Report (CUIC)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FF2F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Limits (min/max number of “queue sets”)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DFF2F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Platform Support (UCCX 10.6 and above)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FF2F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UCCX | Resource Skill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FF2F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UCCX | Resource Group – PARTIAL SUPPORT – CSQs that use Resource Group mode cannot be managed via 2Ring Skilling; However, customer can still create CSQ  that use resource skill and add agents to those CSQs (or remove from) via 2Ring Skilling Tool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FF2F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UCCE | Precision Skilling 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FF2F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UCCE | </a:t>
            </a:r>
            <a:r>
              <a:rPr lang="en-US" sz="1600" dirty="0" err="1">
                <a:solidFill>
                  <a:srgbClr val="DFF2F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Skillgroup</a:t>
            </a:r>
            <a:r>
              <a:rPr lang="en-US" sz="1600" dirty="0">
                <a:solidFill>
                  <a:srgbClr val="DFF2F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based Skilling</a:t>
            </a:r>
          </a:p>
        </p:txBody>
      </p:sp>
    </p:spTree>
    <p:extLst>
      <p:ext uri="{BB962C8B-B14F-4D97-AF65-F5344CB8AC3E}">
        <p14:creationId xmlns:p14="http://schemas.microsoft.com/office/powerpoint/2010/main" val="1718493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Gadget – Detail Info from Wallboards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7A9C00-DE60-461A-9043-95600389FB49}"/>
              </a:ext>
            </a:extLst>
          </p:cNvPr>
          <p:cNvSpPr txBox="1"/>
          <p:nvPr/>
        </p:nvSpPr>
        <p:spPr>
          <a:xfrm>
            <a:off x="2149434" y="2105674"/>
            <a:ext cx="9440883" cy="1181360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Team &amp; Queue Based Stats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250 different KPIs / Metrics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Grids with over 48 different KPIs / Metrics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Real-time CSAT, NPS, or CES with Staffino integration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F1F9F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1980" y="3287034"/>
            <a:ext cx="9899020" cy="3196894"/>
          </a:xfrm>
          <a:prstGeom prst="rect">
            <a:avLst/>
          </a:prstGeom>
          <a:solidFill>
            <a:srgbClr val="3C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ľ</a:t>
            </a:r>
            <a:endParaRPr lang="en-US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31E1592-2739-48FD-9770-14032E1C49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50753"/>
          <a:stretch/>
        </p:blipFill>
        <p:spPr>
          <a:xfrm>
            <a:off x="2149434" y="3555031"/>
            <a:ext cx="9441403" cy="266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47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Gadget – Profile Apps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7A9C00-DE60-461A-9043-95600389FB49}"/>
              </a:ext>
            </a:extLst>
          </p:cNvPr>
          <p:cNvSpPr txBox="1"/>
          <p:nvPr/>
        </p:nvSpPr>
        <p:spPr>
          <a:xfrm>
            <a:off x="1911980" y="1913967"/>
            <a:ext cx="4043343" cy="45580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Profile Apps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State History Across All Channels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Grouped by State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Grouped by Date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Grouped by State &amp; Reason Code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Historical Data – default 8 weeks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Call History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Click2dial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Historical Data – default 30 days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Current Call / Chat / Email in Realtime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Visible to agents &amp; supervisors including call trace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Staffino Feedback Service info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1F9F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6962" y="1913967"/>
            <a:ext cx="5944037" cy="4558085"/>
          </a:xfrm>
          <a:prstGeom prst="rect">
            <a:avLst/>
          </a:prstGeom>
          <a:solidFill>
            <a:srgbClr val="3C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58660E-2AE7-4C30-BAB9-D80C72134D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t="50272" r="40365"/>
          <a:stretch/>
        </p:blipFill>
        <p:spPr>
          <a:xfrm>
            <a:off x="6054759" y="2078799"/>
            <a:ext cx="4267958" cy="2102908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D5CF3B99-271B-442F-9CD7-5D376E5D70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5"/>
          <a:stretch/>
        </p:blipFill>
        <p:spPr>
          <a:xfrm>
            <a:off x="6352204" y="2961492"/>
            <a:ext cx="5084956" cy="2336344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67F877-9DF7-41A9-A0CB-2848F5D68F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32" y="3721739"/>
            <a:ext cx="4820369" cy="261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2Ring Dashboards </a:t>
            </a:r>
            <a:br>
              <a:rPr lang="en-US" dirty="0"/>
            </a:br>
            <a:r>
              <a:rPr lang="en-US" dirty="0"/>
              <a:t>&amp; Wallboards ..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2Ring.com/DW</a:t>
            </a:r>
          </a:p>
          <a:p>
            <a:r>
              <a:rPr lang="en-US" dirty="0"/>
              <a:t>2Ring.com/</a:t>
            </a:r>
            <a:r>
              <a:rPr lang="en-US" dirty="0" err="1"/>
              <a:t>DWTrial</a:t>
            </a:r>
            <a:endParaRPr lang="en-US" dirty="0"/>
          </a:p>
          <a:p>
            <a:r>
              <a:rPr lang="en-US" dirty="0"/>
              <a:t>2Ring.com/</a:t>
            </a:r>
            <a:r>
              <a:rPr lang="en-US" dirty="0" err="1"/>
              <a:t>TryIt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8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911980" y="1913967"/>
            <a:ext cx="9899019" cy="4561081"/>
            <a:chOff x="5200867" y="1913967"/>
            <a:chExt cx="3321247" cy="4561081"/>
          </a:xfrm>
        </p:grpSpPr>
        <p:sp>
          <p:nvSpPr>
            <p:cNvPr id="2" name="Rectangle 1"/>
            <p:cNvSpPr/>
            <p:nvPr/>
          </p:nvSpPr>
          <p:spPr>
            <a:xfrm>
              <a:off x="5200867" y="1913967"/>
              <a:ext cx="3321247" cy="912216"/>
            </a:xfrm>
            <a:prstGeom prst="rect">
              <a:avLst/>
            </a:prstGeom>
            <a:solidFill>
              <a:srgbClr val="ED49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200867" y="2826183"/>
              <a:ext cx="3321247" cy="912216"/>
            </a:xfrm>
            <a:prstGeom prst="rect">
              <a:avLst/>
            </a:prstGeom>
            <a:solidFill>
              <a:srgbClr val="ED6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00867" y="3738399"/>
              <a:ext cx="3321247" cy="912216"/>
            </a:xfrm>
            <a:prstGeom prst="rect">
              <a:avLst/>
            </a:prstGeom>
            <a:solidFill>
              <a:srgbClr val="F277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200867" y="4650616"/>
              <a:ext cx="3321247" cy="912216"/>
            </a:xfrm>
            <a:prstGeom prst="rect">
              <a:avLst/>
            </a:prstGeom>
            <a:solidFill>
              <a:srgbClr val="F28C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00867" y="5562832"/>
              <a:ext cx="3321247" cy="912216"/>
            </a:xfrm>
            <a:prstGeom prst="rect">
              <a:avLst/>
            </a:prstGeom>
            <a:solidFill>
              <a:srgbClr val="F4A3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5569" y="2106932"/>
            <a:ext cx="7315200" cy="3859153"/>
          </a:xfrm>
        </p:spPr>
        <p:txBody>
          <a:bodyPr numCol="1"/>
          <a:lstStyle/>
          <a:p>
            <a:pPr algn="ctr"/>
            <a:r>
              <a:rPr lang="en-US" dirty="0"/>
              <a:t>Solutions Plus Update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Gadgets – New Features / Common Use Cases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Dashboards &amp; Wallboards  – What’s New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Staffino Feedback Service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7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Dashboards &amp; Wallboards v7 means</a:t>
            </a:r>
            <a:br>
              <a:rPr lang="en-US" b="1" dirty="0"/>
            </a:br>
            <a:r>
              <a:rPr lang="en-US" b="1" dirty="0"/>
              <a:t>a Brand-New</a:t>
            </a:r>
            <a:r>
              <a:rPr lang="en-US" dirty="0"/>
              <a:t> Configuration Tool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7777" b="-1"/>
          <a:stretch/>
        </p:blipFill>
        <p:spPr>
          <a:xfrm>
            <a:off x="1911980" y="1913966"/>
            <a:ext cx="9899020" cy="456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32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195C4"/>
                </a:solidFill>
              </a:rPr>
              <a:t>New Connectors / Data Sources</a:t>
            </a:r>
            <a:endParaRPr lang="en-US" dirty="0">
              <a:solidFill>
                <a:srgbClr val="5195C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 err="1">
                <a:latin typeface="Roboto Thin" panose="02000000000000000000" pitchFamily="2" charset="0"/>
                <a:ea typeface="Roboto Thin" panose="02000000000000000000" pitchFamily="2" charset="0"/>
              </a:rPr>
              <a:t>UpstreamWorks</a:t>
            </a:r>
            <a:endParaRPr lang="en-US" b="1" dirty="0">
              <a:latin typeface="Roboto Thin" panose="02000000000000000000" pitchFamily="2" charset="0"/>
              <a:ea typeface="Roboto Thin" panose="02000000000000000000" pitchFamily="2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 err="1">
                <a:latin typeface="Roboto Thin" panose="02000000000000000000" pitchFamily="2" charset="0"/>
                <a:ea typeface="Roboto Thin" panose="02000000000000000000" pitchFamily="2" charset="0"/>
              </a:rPr>
              <a:t>ServiceNow</a:t>
            </a:r>
            <a:endParaRPr lang="en-US" b="1" dirty="0">
              <a:latin typeface="Roboto Thin" panose="02000000000000000000" pitchFamily="2" charset="0"/>
              <a:ea typeface="Roboto Thin" panose="02000000000000000000" pitchFamily="2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>
                <a:latin typeface="Roboto Thin" panose="02000000000000000000" pitchFamily="2" charset="0"/>
                <a:ea typeface="Roboto Thin" panose="02000000000000000000" pitchFamily="2" charset="0"/>
              </a:rPr>
              <a:t>Salesforce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>
                <a:latin typeface="Roboto Thin" panose="02000000000000000000" pitchFamily="2" charset="0"/>
                <a:ea typeface="Roboto Thin" panose="02000000000000000000" pitchFamily="2" charset="0"/>
              </a:rPr>
              <a:t>Staffino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>
                <a:latin typeface="Roboto Thin" panose="02000000000000000000" pitchFamily="2" charset="0"/>
                <a:ea typeface="Roboto Thin" panose="02000000000000000000" pitchFamily="2" charset="0"/>
              </a:rPr>
              <a:t>Facebook Feed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>
                <a:latin typeface="Roboto Thin" panose="02000000000000000000" pitchFamily="2" charset="0"/>
                <a:ea typeface="Roboto Thin" panose="02000000000000000000" pitchFamily="2" charset="0"/>
              </a:rPr>
              <a:t>Twitter Feed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>
                <a:latin typeface="Roboto Thin" panose="02000000000000000000" pitchFamily="2" charset="0"/>
                <a:ea typeface="Roboto Thin" panose="02000000000000000000" pitchFamily="2" charset="0"/>
              </a:rPr>
              <a:t>..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11656" y="1915464"/>
            <a:ext cx="6599344" cy="4558085"/>
          </a:xfrm>
          <a:prstGeom prst="rect">
            <a:avLst/>
          </a:prstGeom>
          <a:solidFill>
            <a:srgbClr val="315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B119D-39D7-4C06-955E-F18EF9145F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97" r="14254" b="-1"/>
          <a:stretch/>
        </p:blipFill>
        <p:spPr>
          <a:xfrm>
            <a:off x="5450774" y="2519113"/>
            <a:ext cx="4614728" cy="3461896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07F33C-EFA1-AE4A-9881-AED58B9397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61" r="21686" b="2"/>
          <a:stretch/>
        </p:blipFill>
        <p:spPr>
          <a:xfrm>
            <a:off x="8394176" y="2521639"/>
            <a:ext cx="3231535" cy="3459370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2669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5195C4"/>
                </a:solidFill>
              </a:rPr>
              <a:t>Gadgets – Enhanced Bundle ..</a:t>
            </a:r>
            <a:br>
              <a:rPr lang="en-US" dirty="0">
                <a:solidFill>
                  <a:srgbClr val="5195C4"/>
                </a:solidFill>
              </a:rPr>
            </a:br>
            <a:r>
              <a:rPr lang="en-US" dirty="0">
                <a:solidFill>
                  <a:srgbClr val="5195C4"/>
                </a:solidFill>
              </a:rPr>
              <a:t>2Ring DW is Best with Finesse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868ED59-4C0F-4888-A805-1D3D1F8C28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79" y="2102792"/>
            <a:ext cx="9543439" cy="417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08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604955" y="6000818"/>
            <a:ext cx="1759019" cy="871037"/>
          </a:xfrm>
          <a:prstGeom prst="rect">
            <a:avLst/>
          </a:prstGeom>
          <a:solidFill>
            <a:srgbClr val="EB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57014" y="6000818"/>
            <a:ext cx="879509" cy="871037"/>
          </a:xfrm>
          <a:prstGeom prst="rect">
            <a:avLst/>
          </a:prstGeom>
          <a:solidFill>
            <a:srgbClr val="EB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33953" y="6000818"/>
            <a:ext cx="891563" cy="871037"/>
          </a:xfrm>
          <a:prstGeom prst="rect">
            <a:avLst/>
          </a:prstGeom>
          <a:solidFill>
            <a:srgbClr val="EB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12812" y="6000818"/>
            <a:ext cx="911180" cy="871037"/>
          </a:xfrm>
          <a:prstGeom prst="rect">
            <a:avLst/>
          </a:prstGeom>
          <a:solidFill>
            <a:srgbClr val="EB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23993" y="6000818"/>
            <a:ext cx="1677803" cy="871037"/>
          </a:xfrm>
          <a:prstGeom prst="rect">
            <a:avLst/>
          </a:prstGeom>
          <a:solidFill>
            <a:srgbClr val="EB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693216" y="6000818"/>
            <a:ext cx="1753682" cy="871037"/>
          </a:xfrm>
          <a:prstGeom prst="rect">
            <a:avLst/>
          </a:prstGeom>
          <a:solidFill>
            <a:srgbClr val="EB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444430" y="6000818"/>
            <a:ext cx="1747570" cy="871037"/>
          </a:xfrm>
          <a:prstGeom prst="rect">
            <a:avLst/>
          </a:prstGeom>
          <a:solidFill>
            <a:srgbClr val="EB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8528" y="6000818"/>
            <a:ext cx="2627401" cy="871037"/>
          </a:xfrm>
          <a:prstGeom prst="rect">
            <a:avLst/>
          </a:prstGeom>
          <a:solidFill>
            <a:srgbClr val="EB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6044" y="2570252"/>
            <a:ext cx="7221940" cy="22706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2Ring Staffino </a:t>
            </a:r>
            <a:br>
              <a:rPr lang="en-US" dirty="0"/>
            </a:br>
            <a:r>
              <a:rPr lang="en-US" dirty="0"/>
              <a:t>Feedback Service ..</a:t>
            </a:r>
            <a:endParaRPr lang="en-US" sz="28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61999" y="5714999"/>
            <a:ext cx="10659733" cy="1143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arrow" panose="020B0606020202030204" pitchFamily="34" charset="0"/>
              <a:buNone/>
              <a:defRPr sz="4000" b="1" kern="1200" baseline="0">
                <a:solidFill>
                  <a:srgbClr val="F8C4AF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None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 Narrow" panose="020B0606020202030204" pitchFamily="34" charset="0"/>
              <a:buNone/>
              <a:defRPr sz="16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 Narrow" panose="020B0606020202030204" pitchFamily="34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Medium" charset="0"/>
              <a:ea typeface="Roboto Medium" charset="0"/>
              <a:cs typeface="Roboto Medium" charset="0"/>
            </a:endParaRPr>
          </a:p>
        </p:txBody>
      </p:sp>
      <p:pic>
        <p:nvPicPr>
          <p:cNvPr id="14" name="Obrázok 9">
            <a:extLst>
              <a:ext uri="{FF2B5EF4-FFF2-40B4-BE49-F238E27FC236}">
                <a16:creationId xmlns:a16="http://schemas.microsoft.com/office/drawing/2014/main" id="{DF85674A-2278-2849-AEC4-0640DA4F91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96" y="6250314"/>
            <a:ext cx="1804595" cy="41897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73" y="6026899"/>
            <a:ext cx="1393436" cy="78380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761" y="6109796"/>
            <a:ext cx="494602" cy="58787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84" y="6151170"/>
            <a:ext cx="569405" cy="56940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71" y="6174042"/>
            <a:ext cx="493346" cy="52362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02" y="6095360"/>
            <a:ext cx="1118765" cy="68098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169" y="6272913"/>
            <a:ext cx="1165503" cy="34169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076" y="6318956"/>
            <a:ext cx="1385455" cy="23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6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3B92E"/>
                </a:solidFill>
              </a:rPr>
              <a:t>SAY THANK YOU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en-US" dirty="0"/>
              <a:t> </a:t>
            </a:r>
            <a:r>
              <a:rPr lang="en-US" dirty="0">
                <a:solidFill>
                  <a:srgbClr val="FC5B02"/>
                </a:solidFill>
              </a:rPr>
              <a:t>I HAVE A SUGGESTION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77C82-8229-4421-AB4E-4839103B8A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t="8627" r="10843" b="9239"/>
          <a:stretch/>
        </p:blipFill>
        <p:spPr>
          <a:xfrm>
            <a:off x="4939221" y="2111714"/>
            <a:ext cx="6686721" cy="41988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A17744-8951-4EE1-A1F2-A8C4B1C401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3"/>
          <a:stretch/>
        </p:blipFill>
        <p:spPr>
          <a:xfrm>
            <a:off x="2106540" y="2111714"/>
            <a:ext cx="2647852" cy="41940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Obrázok 9">
            <a:extLst>
              <a:ext uri="{FF2B5EF4-FFF2-40B4-BE49-F238E27FC236}">
                <a16:creationId xmlns:a16="http://schemas.microsoft.com/office/drawing/2014/main" id="{EE54DB54-2B6D-41D7-989A-5ED7309CB5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52" y="2111714"/>
            <a:ext cx="1427593" cy="3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46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911977" y="1913963"/>
            <a:ext cx="9899022" cy="4561089"/>
          </a:xfrm>
          <a:prstGeom prst="rect">
            <a:avLst/>
          </a:prstGeom>
          <a:solidFill>
            <a:srgbClr val="61A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03090" y="1923700"/>
            <a:ext cx="9904397" cy="4588233"/>
          </a:xfrm>
          <a:prstGeom prst="rect">
            <a:avLst/>
          </a:prstGeom>
          <a:solidFill>
            <a:srgbClr val="EB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1A58F"/>
                </a:solidFill>
              </a:rPr>
              <a:t>2Ring </a:t>
            </a:r>
            <a:r>
              <a:rPr lang="en-US" dirty="0" err="1">
                <a:solidFill>
                  <a:srgbClr val="61A58F"/>
                </a:solidFill>
              </a:rPr>
              <a:t>Staffino</a:t>
            </a:r>
            <a:r>
              <a:rPr lang="en-US" dirty="0">
                <a:solidFill>
                  <a:srgbClr val="61A58F"/>
                </a:solidFill>
              </a:rPr>
              <a:t> Feedback Service ..</a:t>
            </a:r>
          </a:p>
        </p:txBody>
      </p:sp>
      <p:pic>
        <p:nvPicPr>
          <p:cNvPr id="24" name="Obrázok 9">
            <a:extLst>
              <a:ext uri="{FF2B5EF4-FFF2-40B4-BE49-F238E27FC236}">
                <a16:creationId xmlns:a16="http://schemas.microsoft.com/office/drawing/2014/main" id="{EE54DB54-2B6D-41D7-989A-5ED7309CB5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52" y="2111714"/>
            <a:ext cx="1427593" cy="3314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1976" y="1913962"/>
            <a:ext cx="2280545" cy="2280545"/>
          </a:xfrm>
          <a:prstGeom prst="rect">
            <a:avLst/>
          </a:prstGeom>
          <a:solidFill>
            <a:srgbClr val="D9E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094116" y="4216676"/>
            <a:ext cx="2280545" cy="2280545"/>
          </a:xfrm>
          <a:prstGeom prst="rect">
            <a:avLst/>
          </a:prstGeom>
          <a:solidFill>
            <a:srgbClr val="D9E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mage25.png" descr="image25.png">
            <a:extLst>
              <a:ext uri="{FF2B5EF4-FFF2-40B4-BE49-F238E27FC236}">
                <a16:creationId xmlns:a16="http://schemas.microsoft.com/office/drawing/2014/main" id="{C1115BE1-EFBB-4341-AF0B-063F03F46C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718" t="39802"/>
          <a:stretch/>
        </p:blipFill>
        <p:spPr>
          <a:xfrm>
            <a:off x="2111837" y="1863584"/>
            <a:ext cx="1842543" cy="2257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image27.png" descr="image27.png">
            <a:extLst>
              <a:ext uri="{FF2B5EF4-FFF2-40B4-BE49-F238E27FC236}">
                <a16:creationId xmlns:a16="http://schemas.microsoft.com/office/drawing/2014/main" id="{0048EAB9-CC7F-4D06-9CF7-35D749D26E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44" b="6989"/>
          <a:stretch/>
        </p:blipFill>
        <p:spPr>
          <a:xfrm>
            <a:off x="5373351" y="4217870"/>
            <a:ext cx="1717567" cy="2257181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Rectangle 32"/>
          <p:cNvSpPr/>
          <p:nvPr/>
        </p:nvSpPr>
        <p:spPr>
          <a:xfrm>
            <a:off x="9526942" y="1913961"/>
            <a:ext cx="2280545" cy="2280545"/>
          </a:xfrm>
          <a:prstGeom prst="rect">
            <a:avLst/>
          </a:prstGeom>
          <a:solidFill>
            <a:srgbClr val="D9E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24.png" descr="image24.png">
            <a:extLst>
              <a:ext uri="{FF2B5EF4-FFF2-40B4-BE49-F238E27FC236}">
                <a16:creationId xmlns:a16="http://schemas.microsoft.com/office/drawing/2014/main" id="{8849E5ED-70AC-4F56-9858-02AF884E8D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9087" y="3058134"/>
            <a:ext cx="844397" cy="859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image26.png" descr="image26.png">
            <a:extLst>
              <a:ext uri="{FF2B5EF4-FFF2-40B4-BE49-F238E27FC236}">
                <a16:creationId xmlns:a16="http://schemas.microsoft.com/office/drawing/2014/main" id="{BF30A6F3-4796-4CF0-8FFE-12F7276488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9082" r="20737"/>
          <a:stretch/>
        </p:blipFill>
        <p:spPr>
          <a:xfrm>
            <a:off x="9872878" y="1863584"/>
            <a:ext cx="1588671" cy="2299375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TextBox 68"/>
          <p:cNvSpPr txBox="1"/>
          <p:nvPr/>
        </p:nvSpPr>
        <p:spPr>
          <a:xfrm flipH="1">
            <a:off x="4707438" y="2471724"/>
            <a:ext cx="5438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98F73"/>
                </a:solidFill>
              </a:rPr>
              <a:t>Managers can respond to customers right away!</a:t>
            </a:r>
          </a:p>
        </p:txBody>
      </p:sp>
      <p:sp>
        <p:nvSpPr>
          <p:cNvPr id="71" name="TextBox 70"/>
          <p:cNvSpPr txBox="1"/>
          <p:nvPr/>
        </p:nvSpPr>
        <p:spPr>
          <a:xfrm flipH="1">
            <a:off x="7881177" y="5023294"/>
            <a:ext cx="171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2787A"/>
                </a:solidFill>
                <a:latin typeface="Roboto" charset="0"/>
                <a:ea typeface="Roboto" charset="0"/>
                <a:cs typeface="Roboto" charset="0"/>
              </a:rPr>
              <a:t>It is up to managers </a:t>
            </a:r>
            <a:br>
              <a:rPr lang="en-US" sz="1200" b="1" dirty="0">
                <a:solidFill>
                  <a:srgbClr val="F2787A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en-US" sz="1200" b="1" dirty="0">
                <a:solidFill>
                  <a:srgbClr val="F2787A"/>
                </a:solidFill>
                <a:latin typeface="Roboto" charset="0"/>
                <a:ea typeface="Roboto" charset="0"/>
                <a:cs typeface="Roboto" charset="0"/>
              </a:rPr>
              <a:t>to uncover negative feedback to agents ..</a:t>
            </a:r>
          </a:p>
        </p:txBody>
      </p:sp>
      <p:sp>
        <p:nvSpPr>
          <p:cNvPr id="72" name="TextBox 71"/>
          <p:cNvSpPr txBox="1"/>
          <p:nvPr/>
        </p:nvSpPr>
        <p:spPr>
          <a:xfrm flipH="1">
            <a:off x="10073341" y="5009787"/>
            <a:ext cx="1232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98F73"/>
                </a:solidFill>
                <a:latin typeface="Roboto" charset="0"/>
                <a:ea typeface="Roboto" charset="0"/>
                <a:cs typeface="Roboto" charset="0"/>
              </a:rPr>
              <a:t>Staff and </a:t>
            </a:r>
          </a:p>
          <a:p>
            <a:r>
              <a:rPr lang="en-US" sz="1200" b="1" dirty="0">
                <a:solidFill>
                  <a:srgbClr val="398F73"/>
                </a:solidFill>
                <a:latin typeface="Roboto" charset="0"/>
                <a:ea typeface="Roboto" charset="0"/>
                <a:cs typeface="Roboto" charset="0"/>
              </a:rPr>
              <a:t>managers </a:t>
            </a:r>
          </a:p>
          <a:p>
            <a:r>
              <a:rPr lang="en-US" sz="1200" b="1" dirty="0">
                <a:solidFill>
                  <a:srgbClr val="398F73"/>
                </a:solidFill>
                <a:latin typeface="Roboto" charset="0"/>
                <a:ea typeface="Roboto" charset="0"/>
                <a:cs typeface="Roboto" charset="0"/>
              </a:rPr>
              <a:t>can discuss </a:t>
            </a:r>
          </a:p>
          <a:p>
            <a:r>
              <a:rPr lang="en-US" sz="1200" b="1" dirty="0">
                <a:solidFill>
                  <a:srgbClr val="398F73"/>
                </a:solidFill>
                <a:latin typeface="Roboto" charset="0"/>
                <a:ea typeface="Roboto" charset="0"/>
                <a:cs typeface="Roboto" charset="0"/>
              </a:rPr>
              <a:t>each feedback</a:t>
            </a:r>
          </a:p>
          <a:p>
            <a:r>
              <a:rPr lang="en-US" sz="1200" b="1" dirty="0">
                <a:solidFill>
                  <a:srgbClr val="398F73"/>
                </a:solidFill>
                <a:latin typeface="Roboto" charset="0"/>
                <a:ea typeface="Roboto" charset="0"/>
                <a:cs typeface="Roboto" charset="0"/>
              </a:rPr>
              <a:t>and improve </a:t>
            </a:r>
          </a:p>
          <a:p>
            <a:r>
              <a:rPr lang="en-US" sz="1200" b="1" dirty="0">
                <a:solidFill>
                  <a:srgbClr val="398F73"/>
                </a:solidFill>
                <a:latin typeface="Roboto" charset="0"/>
                <a:ea typeface="Roboto" charset="0"/>
                <a:cs typeface="Roboto" charset="0"/>
              </a:rPr>
              <a:t>processes ..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7285" y="1923700"/>
            <a:ext cx="6083380" cy="280554"/>
            <a:chOff x="3817285" y="1921777"/>
            <a:chExt cx="6083380" cy="420830"/>
          </a:xfrm>
        </p:grpSpPr>
        <p:sp>
          <p:nvSpPr>
            <p:cNvPr id="8" name="Rectangle 7"/>
            <p:cNvSpPr/>
            <p:nvPr/>
          </p:nvSpPr>
          <p:spPr>
            <a:xfrm>
              <a:off x="3817285" y="1921777"/>
              <a:ext cx="5233799" cy="420830"/>
            </a:xfrm>
            <a:prstGeom prst="rect">
              <a:avLst/>
            </a:prstGeom>
            <a:solidFill>
              <a:srgbClr val="F27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entagon 11"/>
            <p:cNvSpPr/>
            <p:nvPr/>
          </p:nvSpPr>
          <p:spPr>
            <a:xfrm>
              <a:off x="9051067" y="1921777"/>
              <a:ext cx="849598" cy="420829"/>
            </a:xfrm>
            <a:prstGeom prst="homePlate">
              <a:avLst/>
            </a:prstGeom>
            <a:solidFill>
              <a:srgbClr val="F27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17266" y="2204253"/>
            <a:ext cx="6083399" cy="280555"/>
            <a:chOff x="3817266" y="2342606"/>
            <a:chExt cx="6083399" cy="420831"/>
          </a:xfrm>
        </p:grpSpPr>
        <p:sp>
          <p:nvSpPr>
            <p:cNvPr id="39" name="Rectangle 38"/>
            <p:cNvSpPr/>
            <p:nvPr/>
          </p:nvSpPr>
          <p:spPr>
            <a:xfrm>
              <a:off x="3817266" y="2342607"/>
              <a:ext cx="5233799" cy="420830"/>
            </a:xfrm>
            <a:prstGeom prst="rect">
              <a:avLst/>
            </a:prstGeom>
            <a:solidFill>
              <a:srgbClr val="82B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entagon 66"/>
            <p:cNvSpPr/>
            <p:nvPr/>
          </p:nvSpPr>
          <p:spPr>
            <a:xfrm>
              <a:off x="9051067" y="2342606"/>
              <a:ext cx="849598" cy="420829"/>
            </a:xfrm>
            <a:prstGeom prst="homePlate">
              <a:avLst/>
            </a:prstGeom>
            <a:solidFill>
              <a:srgbClr val="82B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 flipH="1">
            <a:off x="4196030" y="1893305"/>
            <a:ext cx="53273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Negative feedback is only sent to the agent’s supervisor ..</a:t>
            </a:r>
          </a:p>
        </p:txBody>
      </p:sp>
      <p:sp>
        <p:nvSpPr>
          <p:cNvPr id="68" name="TextBox 67"/>
          <p:cNvSpPr txBox="1"/>
          <p:nvPr/>
        </p:nvSpPr>
        <p:spPr>
          <a:xfrm flipH="1">
            <a:off x="4196030" y="2184595"/>
            <a:ext cx="5438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rPr>
              <a:t>Positive feedback</a:t>
            </a:r>
          </a:p>
        </p:txBody>
      </p:sp>
      <p:sp>
        <p:nvSpPr>
          <p:cNvPr id="20" name="Pentagon 19"/>
          <p:cNvSpPr/>
          <p:nvPr/>
        </p:nvSpPr>
        <p:spPr>
          <a:xfrm flipH="1">
            <a:off x="9051065" y="2575827"/>
            <a:ext cx="712695" cy="143431"/>
          </a:xfrm>
          <a:prstGeom prst="homePlate">
            <a:avLst/>
          </a:prstGeom>
          <a:solidFill>
            <a:srgbClr val="398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98F73"/>
              </a:solidFill>
            </a:endParaRPr>
          </a:p>
        </p:txBody>
      </p:sp>
      <p:sp>
        <p:nvSpPr>
          <p:cNvPr id="77" name="Pentagon 76"/>
          <p:cNvSpPr/>
          <p:nvPr/>
        </p:nvSpPr>
        <p:spPr>
          <a:xfrm flipH="1">
            <a:off x="3817265" y="2575827"/>
            <a:ext cx="712695" cy="143431"/>
          </a:xfrm>
          <a:prstGeom prst="homePlate">
            <a:avLst/>
          </a:prstGeom>
          <a:solidFill>
            <a:srgbClr val="398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98F73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930895" y="3093472"/>
            <a:ext cx="0" cy="2862119"/>
          </a:xfrm>
          <a:prstGeom prst="line">
            <a:avLst/>
          </a:prstGeom>
          <a:ln w="38100">
            <a:solidFill>
              <a:srgbClr val="82B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Pentagon 79"/>
          <p:cNvSpPr/>
          <p:nvPr/>
        </p:nvSpPr>
        <p:spPr>
          <a:xfrm>
            <a:off x="1930895" y="4806025"/>
            <a:ext cx="3163220" cy="1149566"/>
          </a:xfrm>
          <a:prstGeom prst="homePlate">
            <a:avLst/>
          </a:prstGeom>
          <a:noFill/>
          <a:ln w="25400">
            <a:solidFill>
              <a:srgbClr val="82B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2BF66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flipH="1">
            <a:off x="2046899" y="4977185"/>
            <a:ext cx="2854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82BF66"/>
                </a:solidFill>
                <a:latin typeface="Roboto" charset="0"/>
                <a:ea typeface="Roboto" charset="0"/>
                <a:cs typeface="Roboto" charset="0"/>
              </a:rPr>
              <a:t>Positive </a:t>
            </a:r>
            <a:r>
              <a:rPr lang="en-US" sz="1200" b="1">
                <a:solidFill>
                  <a:srgbClr val="82BF66"/>
                </a:solidFill>
                <a:latin typeface="Roboto" charset="0"/>
                <a:ea typeface="Roboto" charset="0"/>
                <a:cs typeface="Roboto" charset="0"/>
              </a:rPr>
              <a:t>feedback can </a:t>
            </a:r>
            <a:r>
              <a:rPr lang="en-US" sz="1200" b="1" dirty="0">
                <a:solidFill>
                  <a:srgbClr val="82BF66"/>
                </a:solidFill>
                <a:latin typeface="Roboto" charset="0"/>
                <a:ea typeface="Roboto" charset="0"/>
                <a:cs typeface="Roboto" charset="0"/>
              </a:rPr>
              <a:t>be sent </a:t>
            </a:r>
            <a:br>
              <a:rPr lang="en-US" sz="1200" b="1" dirty="0">
                <a:solidFill>
                  <a:srgbClr val="82BF66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en-US" sz="1200" b="1" dirty="0">
                <a:solidFill>
                  <a:srgbClr val="82BF66"/>
                </a:solidFill>
                <a:latin typeface="Roboto" charset="0"/>
                <a:ea typeface="Roboto" charset="0"/>
                <a:cs typeface="Roboto" charset="0"/>
              </a:rPr>
              <a:t>to agents in real-time, as a daily </a:t>
            </a:r>
            <a:br>
              <a:rPr lang="en-US" sz="1200" b="1" dirty="0">
                <a:solidFill>
                  <a:srgbClr val="82BF66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en-US" sz="1200" b="1" dirty="0">
                <a:solidFill>
                  <a:srgbClr val="82BF66"/>
                </a:solidFill>
                <a:latin typeface="Roboto" charset="0"/>
                <a:ea typeface="Roboto" charset="0"/>
                <a:cs typeface="Roboto" charset="0"/>
              </a:rPr>
              <a:t>report, or displayed on </a:t>
            </a:r>
            <a:br>
              <a:rPr lang="en-US" sz="1200" b="1" dirty="0">
                <a:solidFill>
                  <a:srgbClr val="82BF66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en-US" sz="1200" b="1" dirty="0">
                <a:solidFill>
                  <a:srgbClr val="82BF66"/>
                </a:solidFill>
                <a:latin typeface="Roboto" charset="0"/>
                <a:ea typeface="Roboto" charset="0"/>
                <a:cs typeface="Roboto" charset="0"/>
              </a:rPr>
              <a:t>2Ring Dashboards &amp; Wallboards ..</a:t>
            </a:r>
            <a:endParaRPr lang="en-US" sz="1200" b="1" dirty="0">
              <a:solidFill>
                <a:schemeClr val="bg1"/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2" name="Pentagon 81"/>
          <p:cNvSpPr/>
          <p:nvPr/>
        </p:nvSpPr>
        <p:spPr>
          <a:xfrm flipH="1">
            <a:off x="7370153" y="4813010"/>
            <a:ext cx="2179397" cy="1107026"/>
          </a:xfrm>
          <a:prstGeom prst="homePlate">
            <a:avLst/>
          </a:prstGeom>
          <a:noFill/>
          <a:ln w="25400">
            <a:solidFill>
              <a:srgbClr val="F278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2BF66"/>
              </a:solidFill>
            </a:endParaRPr>
          </a:p>
        </p:txBody>
      </p:sp>
      <p:sp>
        <p:nvSpPr>
          <p:cNvPr id="83" name="Pentagon 82"/>
          <p:cNvSpPr/>
          <p:nvPr/>
        </p:nvSpPr>
        <p:spPr>
          <a:xfrm rot="5400000" flipH="1">
            <a:off x="9516995" y="4692028"/>
            <a:ext cx="2284771" cy="1309187"/>
          </a:xfrm>
          <a:prstGeom prst="homePlate">
            <a:avLst/>
          </a:prstGeom>
          <a:noFill/>
          <a:ln w="25400">
            <a:solidFill>
              <a:srgbClr val="398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2BF66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6204858" y="6478199"/>
            <a:ext cx="5109116" cy="0"/>
          </a:xfrm>
          <a:prstGeom prst="line">
            <a:avLst/>
          </a:prstGeom>
          <a:ln w="38100">
            <a:solidFill>
              <a:srgbClr val="398F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9549550" y="3573205"/>
            <a:ext cx="0" cy="2346831"/>
          </a:xfrm>
          <a:prstGeom prst="line">
            <a:avLst/>
          </a:prstGeom>
          <a:ln w="38100">
            <a:solidFill>
              <a:srgbClr val="F27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145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Forms of Feedback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11980" y="1915376"/>
            <a:ext cx="3299673" cy="4539878"/>
          </a:xfrm>
          <a:prstGeom prst="rect">
            <a:avLst/>
          </a:prstGeom>
          <a:solidFill>
            <a:srgbClr val="5EA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11653" y="1928203"/>
            <a:ext cx="3299673" cy="4539878"/>
          </a:xfrm>
          <a:prstGeom prst="rect">
            <a:avLst/>
          </a:prstGeom>
          <a:solidFill>
            <a:srgbClr val="73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11327" y="1915376"/>
            <a:ext cx="3299673" cy="4539878"/>
          </a:xfrm>
          <a:prstGeom prst="rect">
            <a:avLst/>
          </a:prstGeom>
          <a:solidFill>
            <a:srgbClr val="87B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70AF1-51B9-DB4E-BB5E-AA4B201C81EF}"/>
              </a:ext>
            </a:extLst>
          </p:cNvPr>
          <p:cNvSpPr txBox="1"/>
          <p:nvPr/>
        </p:nvSpPr>
        <p:spPr>
          <a:xfrm>
            <a:off x="2060033" y="4209777"/>
            <a:ext cx="2968082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NPS (Net Promoter Score)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b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a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Brand Survey that can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be used on a one-time or regular basis. It  assesses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the loyalty of customer relationships to the company/brand. </a:t>
            </a:r>
          </a:p>
        </p:txBody>
      </p:sp>
      <p:pic>
        <p:nvPicPr>
          <p:cNvPr id="6" name="Picture 5" descr="../Dropbox%20(STAFFINO)/_HQ/2_product/%23_UI_kit/8_product_branding/_export/1/1-nps.png">
            <a:extLst>
              <a:ext uri="{FF2B5EF4-FFF2-40B4-BE49-F238E27FC236}">
                <a16:creationId xmlns:a16="http://schemas.microsoft.com/office/drawing/2014/main" id="{47E3A645-E8F5-8940-B68C-77BAAAB9D88A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658" y="1991588"/>
            <a:ext cx="3122315" cy="15039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7F49D5-CE17-4F4C-BEB7-35E20C328E74}"/>
              </a:ext>
            </a:extLst>
          </p:cNvPr>
          <p:cNvSpPr/>
          <p:nvPr/>
        </p:nvSpPr>
        <p:spPr>
          <a:xfrm>
            <a:off x="5288458" y="4210017"/>
            <a:ext cx="3210993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16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CSAT </a:t>
            </a:r>
            <a:r>
              <a:rPr lang="en-GB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- accurate trend measurement and CX evaluation on a transactional level. </a:t>
            </a:r>
            <a:br>
              <a:rPr lang="en-GB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The customer leaves a thank-you or a suggestion and then is asked additional questions using 5-star metric.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8BFF57-520D-4A44-880E-DBDAE67074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137" y="2132939"/>
            <a:ext cx="1274521" cy="199147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FC8ACD-E3CA-4F73-89B9-C3B792ACD8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15" t="6879" r="17999" b="18864"/>
          <a:stretch/>
        </p:blipFill>
        <p:spPr>
          <a:xfrm>
            <a:off x="8786168" y="2121065"/>
            <a:ext cx="2756648" cy="27923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A0BA15-F4CD-421B-80D5-CCA9AED162B3}"/>
              </a:ext>
            </a:extLst>
          </p:cNvPr>
          <p:cNvSpPr/>
          <p:nvPr/>
        </p:nvSpPr>
        <p:spPr>
          <a:xfrm>
            <a:off x="8694864" y="5073843"/>
            <a:ext cx="294295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GB" sz="16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Customer Effort Score (CES)</a:t>
            </a:r>
            <a:r>
              <a:rPr lang="en-GB" sz="16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-  measure how much effort a customer had to put into a certain interaction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2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2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196" r="1" b="12847"/>
          <a:stretch/>
        </p:blipFill>
        <p:spPr>
          <a:xfrm>
            <a:off x="2261602" y="0"/>
            <a:ext cx="6024143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8285745" y="2099248"/>
            <a:ext cx="3339966" cy="41905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>
              <a:solidFill>
                <a:srgbClr val="F1F9F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More </a:t>
            </a:r>
            <a:br>
              <a:rPr lang="en-US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2Ring SKUs </a:t>
            </a:r>
            <a:br>
              <a:rPr lang="en-US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Available </a:t>
            </a:r>
            <a:br>
              <a:rPr lang="en-US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via S+</a:t>
            </a:r>
            <a:br>
              <a:rPr lang="en-US" sz="36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(search for 2RING </a:t>
            </a:r>
          </a:p>
          <a:p>
            <a:pPr marL="0" indent="0">
              <a:buNone/>
            </a:pPr>
            <a:r>
              <a:rPr lang="en-US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CCW)</a:t>
            </a:r>
            <a:endParaRPr lang="en-US" dirty="0">
              <a:solidFill>
                <a:srgbClr val="F1F9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2Ring Gadgets for </a:t>
            </a:r>
            <a:br>
              <a:rPr lang="en-US" dirty="0"/>
            </a:br>
            <a:r>
              <a:rPr lang="en-US" dirty="0"/>
              <a:t>Cisco Finesse v4.2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66E53D-D8CB-438F-A4CB-12E9E55A71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u="sng" dirty="0"/>
          </a:p>
          <a:p>
            <a:r>
              <a:rPr lang="en-US" dirty="0"/>
              <a:t>2Ring.com/Gadgets </a:t>
            </a:r>
          </a:p>
          <a:p>
            <a:r>
              <a:rPr lang="en-US" dirty="0"/>
              <a:t>2Ring.com/WebEx</a:t>
            </a:r>
          </a:p>
        </p:txBody>
      </p:sp>
    </p:spTree>
    <p:extLst>
      <p:ext uri="{BB962C8B-B14F-4D97-AF65-F5344CB8AC3E}">
        <p14:creationId xmlns:p14="http://schemas.microsoft.com/office/powerpoint/2010/main" val="840066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B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468" y="381001"/>
            <a:ext cx="9899020" cy="153296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Built on Top of Cisco Social Miner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B2F150-7FB0-4A02-A3DC-65B671F2DD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" t="4901" r="7222" b="3788"/>
          <a:stretch/>
        </p:blipFill>
        <p:spPr>
          <a:xfrm>
            <a:off x="1911978" y="1913967"/>
            <a:ext cx="9888510" cy="454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1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Control / Chat / Email Enhancements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A9C00-DE60-461A-9043-95600389FB49}"/>
              </a:ext>
            </a:extLst>
          </p:cNvPr>
          <p:cNvSpPr txBox="1"/>
          <p:nvPr/>
        </p:nvSpPr>
        <p:spPr>
          <a:xfrm>
            <a:off x="6248400" y="1913967"/>
            <a:ext cx="5650523" cy="4563032"/>
          </a:xfrm>
          <a:prstGeom prst="rect">
            <a:avLst/>
          </a:prstGeom>
        </p:spPr>
        <p:txBody>
          <a:bodyPr vert="horz" lIns="90000" tIns="45720" rIns="90000" bIns="45720" rtlCol="0" anchor="ctr">
            <a:normAutofit fontScale="85000" lnSpcReduction="20000"/>
          </a:bodyPr>
          <a:lstStyle/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Handle Voice, Chat, Email, Texting (</a:t>
            </a:r>
            <a:r>
              <a:rPr lang="en-US" sz="1400" dirty="0" err="1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WebText</a:t>
            </a: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Tropo, ..)  in one gadget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 Custom Buttons / Remove Buttons (e.g. remove blind transfers,  medical script, ..)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Tie Additional Actions to Buttons (e.g. tag all transfers)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New Call / Chat / Email Alerts + New Response Alerts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Identify Customers using multiple CRM data sources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Push transcripts/emails to CRM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Typing Indicator / Auto-Colored Conversations (queue, priority)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Unread Responses are Clearly Visible in the List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Unread Content Auto-Paging Scrolling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Response Templates for Chat &amp; Email – one click paste, searchable, personal/team, use multiple, placeholders, ..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BOT integrations / BOT involvement indicator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Workflow Actions based on responses (profanity)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Group Chats – logging system events – see invited participants + support for private chat among agents, after chat conversation to wrap up the interaction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Supervisor Barge-in + Whisper for Chat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B2F150-7FB0-4A02-A3DC-65B671F2DD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7" t="4478" r="31244"/>
          <a:stretch/>
        </p:blipFill>
        <p:spPr>
          <a:xfrm>
            <a:off x="577743" y="2239109"/>
            <a:ext cx="551825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3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7A9C00-DE60-461A-9043-95600389FB49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2125683" y="1913967"/>
            <a:ext cx="4553833" cy="4546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900" b="1" dirty="0">
                <a:latin typeface="Roboto" panose="02000000000000000000" pitchFamily="2" charset="0"/>
                <a:ea typeface="Roboto" panose="02000000000000000000" pitchFamily="2" charset="0"/>
              </a:rPr>
              <a:t>Integrations with Multiple Systems</a:t>
            </a:r>
          </a:p>
          <a:p>
            <a:pPr marL="400050" indent="-2286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ServiceNow</a:t>
            </a:r>
          </a:p>
          <a:p>
            <a:pPr marL="400050" indent="-2286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Salesforce</a:t>
            </a:r>
          </a:p>
          <a:p>
            <a:pPr marL="400050" indent="-2286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MS CRM Dynamics</a:t>
            </a:r>
          </a:p>
          <a:p>
            <a:pPr marL="400050" indent="-2286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SAP</a:t>
            </a:r>
          </a:p>
          <a:p>
            <a:pPr marL="400050" indent="-2286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SugarCRM</a:t>
            </a:r>
          </a:p>
          <a:p>
            <a:pPr marL="400050" indent="-2286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Any SQL based applications</a:t>
            </a:r>
          </a:p>
          <a:p>
            <a:pPr marL="57150">
              <a:spcAft>
                <a:spcPts val="600"/>
              </a:spcAft>
            </a:pPr>
            <a:r>
              <a:rPr lang="en-US" sz="2900" b="1" dirty="0">
                <a:latin typeface="Roboto" panose="02000000000000000000" pitchFamily="2" charset="0"/>
                <a:ea typeface="Roboto" panose="02000000000000000000" pitchFamily="2" charset="0"/>
              </a:rPr>
              <a:t>Toast Alerts (on top of all the windows)</a:t>
            </a:r>
          </a:p>
          <a:p>
            <a:pPr marL="40005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Advanced CLID</a:t>
            </a:r>
          </a:p>
          <a:p>
            <a:pPr marL="40005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Trigger 2Ring Orchestrator to perform an action or set of actions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900" b="1" dirty="0">
                <a:latin typeface="Roboto" panose="02000000000000000000" pitchFamily="2" charset="0"/>
                <a:ea typeface="Roboto" panose="02000000000000000000" pitchFamily="2" charset="0"/>
              </a:rPr>
              <a:t>Browser Extension for  Chrome / Firefox</a:t>
            </a:r>
          </a:p>
          <a:p>
            <a:pPr marL="40005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Agent State change</a:t>
            </a:r>
          </a:p>
          <a:p>
            <a:pPr marL="40005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Agent State visible outside of Finesse</a:t>
            </a:r>
          </a:p>
        </p:txBody>
      </p:sp>
      <p:sp>
        <p:nvSpPr>
          <p:cNvPr id="8" name="Rectangle 7"/>
          <p:cNvSpPr/>
          <p:nvPr/>
        </p:nvSpPr>
        <p:spPr>
          <a:xfrm>
            <a:off x="6861490" y="4476996"/>
            <a:ext cx="4949510" cy="1983179"/>
          </a:xfrm>
          <a:prstGeom prst="rect">
            <a:avLst/>
          </a:prstGeom>
          <a:solidFill>
            <a:srgbClr val="3C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ľ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Integrations for Omnichannel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B74C11-8AA2-463E-A3BD-3E18C18C13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80" b="-1"/>
          <a:stretch/>
        </p:blipFill>
        <p:spPr>
          <a:xfrm>
            <a:off x="7009593" y="4547666"/>
            <a:ext cx="4131034" cy="1395934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/>
        </p:nvSpPr>
        <p:spPr>
          <a:xfrm>
            <a:off x="6861490" y="1913967"/>
            <a:ext cx="4949510" cy="2563029"/>
          </a:xfrm>
          <a:prstGeom prst="rect">
            <a:avLst/>
          </a:prstGeom>
          <a:solidFill>
            <a:srgbClr val="63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A0A51-2EE3-499F-A048-A192A5D526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"/>
          <a:stretch/>
        </p:blipFill>
        <p:spPr>
          <a:xfrm>
            <a:off x="10464705" y="2313091"/>
            <a:ext cx="1269631" cy="1502338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046D07-9A3B-4816-9938-6D41CD66D2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73" y="5512062"/>
            <a:ext cx="2617735" cy="838152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C09894-4BE1-47BC-88AE-2761D4E818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93" y="1984637"/>
            <a:ext cx="3378448" cy="231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8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Scripts with Automation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7A9C00-DE60-461A-9043-95600389FB49}"/>
              </a:ext>
            </a:extLst>
          </p:cNvPr>
          <p:cNvSpPr txBox="1"/>
          <p:nvPr/>
        </p:nvSpPr>
        <p:spPr>
          <a:xfrm>
            <a:off x="1911981" y="1913967"/>
            <a:ext cx="3299675" cy="4558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Scripts &amp; Forms inside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 2Ring Dialog Gadget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Linked to each interactions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Next and Finish buttons </a:t>
            </a:r>
            <a:br>
              <a:rPr lang="en-US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can perform actions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Call triaging and transfer – e.g. gather intake information and e-mail intake specialist or attorney</a:t>
            </a:r>
            <a:endParaRPr lang="en-US" b="1" dirty="0">
              <a:solidFill>
                <a:srgbClr val="F1F9F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1F9F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Data can be logged to a SQL DB &amp; emailed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1F9F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1656" y="1913967"/>
            <a:ext cx="6599344" cy="4558085"/>
          </a:xfrm>
          <a:prstGeom prst="rect">
            <a:avLst/>
          </a:prstGeom>
          <a:solidFill>
            <a:srgbClr val="3C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47F3FCA-949E-4C9E-A42D-4D6F1012F8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0" t="24957" b="16923"/>
          <a:stretch/>
        </p:blipFill>
        <p:spPr>
          <a:xfrm>
            <a:off x="5405377" y="2601725"/>
            <a:ext cx="6215605" cy="315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4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B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468" y="381001"/>
            <a:ext cx="9899020" cy="153296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Contacts / Address Books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2" y="381001"/>
            <a:ext cx="1532966" cy="1532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B2F150-7FB0-4A02-A3DC-65B671F2DD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6663" b="26155"/>
          <a:stretch/>
        </p:blipFill>
        <p:spPr>
          <a:xfrm>
            <a:off x="379012" y="1913967"/>
            <a:ext cx="11421476" cy="455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6458DBBFD9CF42AC694B3E0535B8AC" ma:contentTypeVersion="8" ma:contentTypeDescription="Create a new document." ma:contentTypeScope="" ma:versionID="86d634dc675e4900228048a06c8f91a3">
  <xsd:schema xmlns:xsd="http://www.w3.org/2001/XMLSchema" xmlns:xs="http://www.w3.org/2001/XMLSchema" xmlns:p="http://schemas.microsoft.com/office/2006/metadata/properties" xmlns:ns2="6e7b8f2f-474e-473d-a29c-106dea5d92c4" targetNamespace="http://schemas.microsoft.com/office/2006/metadata/properties" ma:root="true" ma:fieldsID="1f8d16497d0de11645d7872d1ced8514" ns2:_="">
    <xsd:import namespace="6e7b8f2f-474e-473d-a29c-106dea5d92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b8f2f-474e-473d-a29c-106dea5d9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D83F1B-26B1-403F-A867-F9F92CEB4E4B}">
  <ds:schemaRefs>
    <ds:schemaRef ds:uri="http://schemas.microsoft.com/office/2006/metadata/properties"/>
    <ds:schemaRef ds:uri="6e7b8f2f-474e-473d-a29c-106dea5d92c4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141F41A-6997-43C5-8CFE-88A6A41020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EAD13F-AA81-41F4-85C9-37EDE0FA8C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7b8f2f-474e-473d-a29c-106dea5d9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1324</Words>
  <Application>Microsoft Office PowerPoint</Application>
  <PresentationFormat>Widescreen</PresentationFormat>
  <Paragraphs>226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Narrow</vt:lpstr>
      <vt:lpstr>Calibri</vt:lpstr>
      <vt:lpstr>Helvetica</vt:lpstr>
      <vt:lpstr>Roboto</vt:lpstr>
      <vt:lpstr>Roboto Light</vt:lpstr>
      <vt:lpstr>Roboto Medium</vt:lpstr>
      <vt:lpstr>Roboto Thin</vt:lpstr>
      <vt:lpstr>Custom Design</vt:lpstr>
      <vt:lpstr>1_Custom Design</vt:lpstr>
      <vt:lpstr>  2Ring Update .. UCCX</vt:lpstr>
      <vt:lpstr>Agenda</vt:lpstr>
      <vt:lpstr>PowerPoint Presentation</vt:lpstr>
      <vt:lpstr>2Ring Gadgets for  Cisco Finesse v4.2</vt:lpstr>
      <vt:lpstr>Built on Top of Cisco Social Miner</vt:lpstr>
      <vt:lpstr>Call Control / Chat / Email Enhancements</vt:lpstr>
      <vt:lpstr>Integrations for Omnichannel</vt:lpstr>
      <vt:lpstr>Guiding Scripts with Automation</vt:lpstr>
      <vt:lpstr>Contacts / Address Books</vt:lpstr>
      <vt:lpstr>Contact Management (Attendant Console)</vt:lpstr>
      <vt:lpstr>UCCX Call Picking / Parking (Attendant Console)</vt:lpstr>
      <vt:lpstr>Configurable Buttons / Forms</vt:lpstr>
      <vt:lpstr>Toast Alerts vs Pop-Over Notifications</vt:lpstr>
      <vt:lpstr>Supervisor’s Single Pane of Glass</vt:lpstr>
      <vt:lpstr>Rich Text Broadcasts / Chat</vt:lpstr>
      <vt:lpstr>Self-Skilling for Agents (in Team Gadget)</vt:lpstr>
      <vt:lpstr>Team Gadget – Detail Info from Wallboards</vt:lpstr>
      <vt:lpstr>Team Gadget – Profile Apps</vt:lpstr>
      <vt:lpstr>  2Ring Dashboards  &amp; Wallboards .. </vt:lpstr>
      <vt:lpstr>Dashboards &amp; Wallboards v7 means a Brand-New Configuration Tool</vt:lpstr>
      <vt:lpstr>New Connectors / Data Sources</vt:lpstr>
      <vt:lpstr>Gadgets – Enhanced Bundle .. 2Ring DW is Best with Finesse</vt:lpstr>
      <vt:lpstr>2Ring Staffino  Feedback Service ..</vt:lpstr>
      <vt:lpstr>SAY THANK YOU or I HAVE A SUGGESTION</vt:lpstr>
      <vt:lpstr>2Ring Staffino Feedback Service ..</vt:lpstr>
      <vt:lpstr>Many Forms of Feedback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Update..</dc:title>
  <dc:creator>Michal Grebac</dc:creator>
  <cp:lastModifiedBy>Richard Reindl</cp:lastModifiedBy>
  <cp:revision>18</cp:revision>
  <dcterms:created xsi:type="dcterms:W3CDTF">2019-04-23T23:34:25Z</dcterms:created>
  <dcterms:modified xsi:type="dcterms:W3CDTF">2020-03-23T15:08:45Z</dcterms:modified>
</cp:coreProperties>
</file>